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9" r:id="rId1"/>
  </p:sldMasterIdLst>
  <p:notesMasterIdLst>
    <p:notesMasterId r:id="rId35"/>
  </p:notesMasterIdLst>
  <p:sldIdLst>
    <p:sldId id="256" r:id="rId2"/>
    <p:sldId id="283" r:id="rId3"/>
    <p:sldId id="257" r:id="rId4"/>
    <p:sldId id="259" r:id="rId5"/>
    <p:sldId id="284" r:id="rId6"/>
    <p:sldId id="285" r:id="rId7"/>
    <p:sldId id="286" r:id="rId8"/>
    <p:sldId id="287" r:id="rId9"/>
    <p:sldId id="288" r:id="rId10"/>
    <p:sldId id="289" r:id="rId11"/>
    <p:sldId id="290" r:id="rId12"/>
    <p:sldId id="291" r:id="rId13"/>
    <p:sldId id="292" r:id="rId14"/>
    <p:sldId id="293" r:id="rId15"/>
    <p:sldId id="294" r:id="rId16"/>
    <p:sldId id="295" r:id="rId17"/>
    <p:sldId id="296" r:id="rId18"/>
    <p:sldId id="297" r:id="rId19"/>
    <p:sldId id="299" r:id="rId20"/>
    <p:sldId id="302" r:id="rId21"/>
    <p:sldId id="303" r:id="rId22"/>
    <p:sldId id="304" r:id="rId23"/>
    <p:sldId id="305" r:id="rId24"/>
    <p:sldId id="306" r:id="rId25"/>
    <p:sldId id="307" r:id="rId26"/>
    <p:sldId id="308" r:id="rId27"/>
    <p:sldId id="309" r:id="rId28"/>
    <p:sldId id="310" r:id="rId29"/>
    <p:sldId id="311" r:id="rId30"/>
    <p:sldId id="312" r:id="rId31"/>
    <p:sldId id="314" r:id="rId32"/>
    <p:sldId id="315" r:id="rId33"/>
    <p:sldId id="31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31" autoAdjust="0"/>
    <p:restoredTop sz="65228" autoAdjust="0"/>
  </p:normalViewPr>
  <p:slideViewPr>
    <p:cSldViewPr snapToGrid="0">
      <p:cViewPr varScale="1">
        <p:scale>
          <a:sx n="57" d="100"/>
          <a:sy n="57" d="100"/>
        </p:scale>
        <p:origin x="144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4525A3-9825-4D4C-9A89-6DD7AE786C25}" type="datetimeFigureOut">
              <a:rPr lang="en-CA" smtClean="0"/>
              <a:t>2022-04-18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3CB890-F3A8-48FF-A7CA-E9ABF33443C2}" type="slidenum">
              <a:rPr lang="en-CA" smtClean="0"/>
              <a:t>‹#›</a:t>
            </a:fld>
            <a:endParaRPr lang="en-CA"/>
          </a:p>
        </p:txBody>
      </p:sp>
    </p:spTree>
    <p:extLst>
      <p:ext uri="{BB962C8B-B14F-4D97-AF65-F5344CB8AC3E}">
        <p14:creationId xmlns:p14="http://schemas.microsoft.com/office/powerpoint/2010/main" val="238355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F3CB890-F3A8-48FF-A7CA-E9ABF33443C2}" type="slidenum">
              <a:rPr lang="en-CA" smtClean="0"/>
              <a:t>2</a:t>
            </a:fld>
            <a:endParaRPr lang="en-CA"/>
          </a:p>
        </p:txBody>
      </p:sp>
    </p:spTree>
    <p:extLst>
      <p:ext uri="{BB962C8B-B14F-4D97-AF65-F5344CB8AC3E}">
        <p14:creationId xmlns:p14="http://schemas.microsoft.com/office/powerpoint/2010/main" val="3856137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CA" dirty="0"/>
          </a:p>
          <a:p>
            <a:pPr marL="171450" indent="-171450">
              <a:buFont typeface="Arial" panose="020B0604020202020204" pitchFamily="34" charset="0"/>
              <a:buChar char="•"/>
            </a:pPr>
            <a:endParaRPr lang="en-CA" dirty="0"/>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F3CB890-F3A8-48FF-A7CA-E9ABF33443C2}" type="slidenum">
              <a:rPr lang="en-CA" smtClean="0"/>
              <a:t>19</a:t>
            </a:fld>
            <a:endParaRPr lang="en-CA"/>
          </a:p>
        </p:txBody>
      </p:sp>
    </p:spTree>
    <p:extLst>
      <p:ext uri="{BB962C8B-B14F-4D97-AF65-F5344CB8AC3E}">
        <p14:creationId xmlns:p14="http://schemas.microsoft.com/office/powerpoint/2010/main" val="3998908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CA" dirty="0"/>
          </a:p>
          <a:p>
            <a:pPr marL="171450" indent="-171450">
              <a:buFont typeface="Arial" panose="020B0604020202020204" pitchFamily="34" charset="0"/>
              <a:buChar char="•"/>
            </a:pPr>
            <a:endParaRPr lang="en-CA" dirty="0"/>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F3CB890-F3A8-48FF-A7CA-E9ABF33443C2}" type="slidenum">
              <a:rPr lang="en-CA" smtClean="0"/>
              <a:t>20</a:t>
            </a:fld>
            <a:endParaRPr lang="en-CA"/>
          </a:p>
        </p:txBody>
      </p:sp>
    </p:spTree>
    <p:extLst>
      <p:ext uri="{BB962C8B-B14F-4D97-AF65-F5344CB8AC3E}">
        <p14:creationId xmlns:p14="http://schemas.microsoft.com/office/powerpoint/2010/main" val="4289223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CA" dirty="0"/>
          </a:p>
          <a:p>
            <a:pPr marL="171450" indent="-171450">
              <a:buFont typeface="Arial" panose="020B0604020202020204" pitchFamily="34" charset="0"/>
              <a:buChar char="•"/>
            </a:pPr>
            <a:endParaRPr lang="en-CA" dirty="0"/>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F3CB890-F3A8-48FF-A7CA-E9ABF33443C2}" type="slidenum">
              <a:rPr lang="en-CA" smtClean="0"/>
              <a:t>21</a:t>
            </a:fld>
            <a:endParaRPr lang="en-CA"/>
          </a:p>
        </p:txBody>
      </p:sp>
    </p:spTree>
    <p:extLst>
      <p:ext uri="{BB962C8B-B14F-4D97-AF65-F5344CB8AC3E}">
        <p14:creationId xmlns:p14="http://schemas.microsoft.com/office/powerpoint/2010/main" val="8685047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CA" dirty="0"/>
          </a:p>
          <a:p>
            <a:pPr marL="171450" indent="-171450">
              <a:buFont typeface="Arial" panose="020B0604020202020204" pitchFamily="34" charset="0"/>
              <a:buChar char="•"/>
            </a:pPr>
            <a:endParaRPr lang="en-CA" dirty="0"/>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F3CB890-F3A8-48FF-A7CA-E9ABF33443C2}" type="slidenum">
              <a:rPr lang="en-CA" smtClean="0"/>
              <a:t>22</a:t>
            </a:fld>
            <a:endParaRPr lang="en-CA"/>
          </a:p>
        </p:txBody>
      </p:sp>
    </p:spTree>
    <p:extLst>
      <p:ext uri="{BB962C8B-B14F-4D97-AF65-F5344CB8AC3E}">
        <p14:creationId xmlns:p14="http://schemas.microsoft.com/office/powerpoint/2010/main" val="15392020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dirty="0"/>
              <a:t>Colour should contribute information (or clarity) to the visual</a:t>
            </a:r>
          </a:p>
          <a:p>
            <a:pPr marL="171450" indent="-171450">
              <a:buFont typeface="Arial" panose="020B0604020202020204" pitchFamily="34" charset="0"/>
              <a:buChar char="•"/>
            </a:pPr>
            <a:endParaRPr lang="en-CA" dirty="0"/>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F3CB890-F3A8-48FF-A7CA-E9ABF33443C2}" type="slidenum">
              <a:rPr lang="en-CA" smtClean="0"/>
              <a:t>23</a:t>
            </a:fld>
            <a:endParaRPr lang="en-CA"/>
          </a:p>
        </p:txBody>
      </p:sp>
    </p:spTree>
    <p:extLst>
      <p:ext uri="{BB962C8B-B14F-4D97-AF65-F5344CB8AC3E}">
        <p14:creationId xmlns:p14="http://schemas.microsoft.com/office/powerpoint/2010/main" val="36225812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CA" dirty="0"/>
              <a:t>Pick the right encoding for your purpose</a:t>
            </a:r>
          </a:p>
          <a:p>
            <a:pPr marL="0" indent="0">
              <a:buFont typeface="Arial" panose="020B0604020202020204" pitchFamily="34" charset="0"/>
              <a:buNone/>
            </a:pPr>
            <a:endParaRPr lang="en-CA" dirty="0"/>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F3CB890-F3A8-48FF-A7CA-E9ABF33443C2}" type="slidenum">
              <a:rPr lang="en-CA" smtClean="0"/>
              <a:t>24</a:t>
            </a:fld>
            <a:endParaRPr lang="en-CA"/>
          </a:p>
        </p:txBody>
      </p:sp>
    </p:spTree>
    <p:extLst>
      <p:ext uri="{BB962C8B-B14F-4D97-AF65-F5344CB8AC3E}">
        <p14:creationId xmlns:p14="http://schemas.microsoft.com/office/powerpoint/2010/main" val="31011203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CA" b="0" dirty="0"/>
              <a:t>Ensure similar colours are separated spatially</a:t>
            </a:r>
          </a:p>
          <a:p>
            <a:pPr marL="0" indent="0">
              <a:buFont typeface="Arial" panose="020B0604020202020204" pitchFamily="34" charset="0"/>
              <a:buNone/>
            </a:pPr>
            <a:r>
              <a:rPr lang="en-CA" b="0" dirty="0"/>
              <a:t>Redundant coding (can implement multiple encodings representing the same thing)</a:t>
            </a:r>
          </a:p>
          <a:p>
            <a:pPr marL="171450" indent="-171450">
              <a:buFont typeface="Arial" panose="020B0604020202020204" pitchFamily="34" charset="0"/>
              <a:buChar char="•"/>
            </a:pPr>
            <a:r>
              <a:rPr lang="en-CA" b="0" dirty="0"/>
              <a:t>Clutter</a:t>
            </a:r>
          </a:p>
          <a:p>
            <a:pPr marL="171450" indent="-171450">
              <a:buFont typeface="Arial" panose="020B0604020202020204" pitchFamily="34" charset="0"/>
              <a:buChar char="•"/>
            </a:pPr>
            <a:r>
              <a:rPr lang="en-CA" b="0" dirty="0"/>
              <a:t>Color-vision deficiency</a:t>
            </a:r>
          </a:p>
          <a:p>
            <a:pPr marL="171450" indent="-171450">
              <a:buFont typeface="Arial" panose="020B0604020202020204" pitchFamily="34" charset="0"/>
              <a:buChar char="•"/>
            </a:pPr>
            <a:r>
              <a:rPr lang="en-CA" b="0" dirty="0"/>
              <a:t>Grayscale (printing)</a:t>
            </a:r>
          </a:p>
          <a:p>
            <a:pPr marL="0" indent="0">
              <a:buFont typeface="Arial" panose="020B0604020202020204" pitchFamily="34" charset="0"/>
              <a:buNone/>
            </a:pPr>
            <a:endParaRPr lang="en-CA" b="0" dirty="0"/>
          </a:p>
          <a:p>
            <a:pPr marL="0" indent="0">
              <a:buFont typeface="Arial" panose="020B0604020202020204" pitchFamily="34" charset="0"/>
              <a:buNone/>
            </a:pPr>
            <a:endParaRPr lang="en-CA" dirty="0"/>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F3CB890-F3A8-48FF-A7CA-E9ABF33443C2}" type="slidenum">
              <a:rPr lang="en-CA" smtClean="0"/>
              <a:t>25</a:t>
            </a:fld>
            <a:endParaRPr lang="en-CA"/>
          </a:p>
        </p:txBody>
      </p:sp>
    </p:spTree>
    <p:extLst>
      <p:ext uri="{BB962C8B-B14F-4D97-AF65-F5344CB8AC3E}">
        <p14:creationId xmlns:p14="http://schemas.microsoft.com/office/powerpoint/2010/main" val="3429236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CA" b="0" dirty="0"/>
              <a:t>Ordering in the legend</a:t>
            </a:r>
            <a:endParaRPr lang="en-CA" dirty="0"/>
          </a:p>
        </p:txBody>
      </p:sp>
      <p:sp>
        <p:nvSpPr>
          <p:cNvPr id="4" name="Slide Number Placeholder 3"/>
          <p:cNvSpPr>
            <a:spLocks noGrp="1"/>
          </p:cNvSpPr>
          <p:nvPr>
            <p:ph type="sldNum" sz="quarter" idx="5"/>
          </p:nvPr>
        </p:nvSpPr>
        <p:spPr/>
        <p:txBody>
          <a:bodyPr/>
          <a:lstStyle/>
          <a:p>
            <a:fld id="{CF3CB890-F3A8-48FF-A7CA-E9ABF33443C2}" type="slidenum">
              <a:rPr lang="en-CA" smtClean="0"/>
              <a:t>26</a:t>
            </a:fld>
            <a:endParaRPr lang="en-CA"/>
          </a:p>
        </p:txBody>
      </p:sp>
    </p:spTree>
    <p:extLst>
      <p:ext uri="{BB962C8B-B14F-4D97-AF65-F5344CB8AC3E}">
        <p14:creationId xmlns:p14="http://schemas.microsoft.com/office/powerpoint/2010/main" val="16601554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CA" dirty="0"/>
              <a:t>Quick, what is this graph demonstrating?</a:t>
            </a:r>
          </a:p>
        </p:txBody>
      </p:sp>
      <p:sp>
        <p:nvSpPr>
          <p:cNvPr id="4" name="Slide Number Placeholder 3"/>
          <p:cNvSpPr>
            <a:spLocks noGrp="1"/>
          </p:cNvSpPr>
          <p:nvPr>
            <p:ph type="sldNum" sz="quarter" idx="5"/>
          </p:nvPr>
        </p:nvSpPr>
        <p:spPr/>
        <p:txBody>
          <a:bodyPr/>
          <a:lstStyle/>
          <a:p>
            <a:fld id="{CF3CB890-F3A8-48FF-A7CA-E9ABF33443C2}" type="slidenum">
              <a:rPr lang="en-CA" smtClean="0"/>
              <a:t>27</a:t>
            </a:fld>
            <a:endParaRPr lang="en-CA"/>
          </a:p>
        </p:txBody>
      </p:sp>
    </p:spTree>
    <p:extLst>
      <p:ext uri="{BB962C8B-B14F-4D97-AF65-F5344CB8AC3E}">
        <p14:creationId xmlns:p14="http://schemas.microsoft.com/office/powerpoint/2010/main" val="12826472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CA" dirty="0"/>
              <a:t>A simple title can help interpretation</a:t>
            </a:r>
          </a:p>
          <a:p>
            <a:pPr marL="0" indent="0">
              <a:buFont typeface="Arial" panose="020B0604020202020204" pitchFamily="34" charset="0"/>
              <a:buNone/>
            </a:pPr>
            <a:r>
              <a:rPr lang="en-CA" dirty="0"/>
              <a:t>Anything else you’d change about this plot?</a:t>
            </a:r>
          </a:p>
          <a:p>
            <a:pPr marL="0" indent="0">
              <a:buFont typeface="Arial" panose="020B0604020202020204" pitchFamily="34" charset="0"/>
              <a:buNone/>
            </a:pPr>
            <a:endParaRPr lang="en-CA" dirty="0"/>
          </a:p>
        </p:txBody>
      </p:sp>
      <p:sp>
        <p:nvSpPr>
          <p:cNvPr id="4" name="Slide Number Placeholder 3"/>
          <p:cNvSpPr>
            <a:spLocks noGrp="1"/>
          </p:cNvSpPr>
          <p:nvPr>
            <p:ph type="sldNum" sz="quarter" idx="5"/>
          </p:nvPr>
        </p:nvSpPr>
        <p:spPr/>
        <p:txBody>
          <a:bodyPr/>
          <a:lstStyle/>
          <a:p>
            <a:fld id="{CF3CB890-F3A8-48FF-A7CA-E9ABF33443C2}" type="slidenum">
              <a:rPr lang="en-CA" smtClean="0"/>
              <a:t>28</a:t>
            </a:fld>
            <a:endParaRPr lang="en-CA"/>
          </a:p>
        </p:txBody>
      </p:sp>
    </p:spTree>
    <p:extLst>
      <p:ext uri="{BB962C8B-B14F-4D97-AF65-F5344CB8AC3E}">
        <p14:creationId xmlns:p14="http://schemas.microsoft.com/office/powerpoint/2010/main" val="3516655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Visuals should accurately reflect the data</a:t>
            </a:r>
          </a:p>
        </p:txBody>
      </p:sp>
      <p:sp>
        <p:nvSpPr>
          <p:cNvPr id="4" name="Slide Number Placeholder 3"/>
          <p:cNvSpPr>
            <a:spLocks noGrp="1"/>
          </p:cNvSpPr>
          <p:nvPr>
            <p:ph type="sldNum" sz="quarter" idx="5"/>
          </p:nvPr>
        </p:nvSpPr>
        <p:spPr/>
        <p:txBody>
          <a:bodyPr/>
          <a:lstStyle/>
          <a:p>
            <a:fld id="{CF3CB890-F3A8-48FF-A7CA-E9ABF33443C2}" type="slidenum">
              <a:rPr lang="en-CA" smtClean="0"/>
              <a:t>6</a:t>
            </a:fld>
            <a:endParaRPr lang="en-CA"/>
          </a:p>
        </p:txBody>
      </p:sp>
    </p:spTree>
    <p:extLst>
      <p:ext uri="{BB962C8B-B14F-4D97-AF65-F5344CB8AC3E}">
        <p14:creationId xmlns:p14="http://schemas.microsoft.com/office/powerpoint/2010/main" val="2872773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CA" dirty="0"/>
              <a:t>What is wrong with this plot?</a:t>
            </a:r>
          </a:p>
          <a:p>
            <a:pPr marL="0" indent="0">
              <a:buFont typeface="Arial" panose="020B0604020202020204" pitchFamily="34" charset="0"/>
              <a:buNone/>
            </a:pPr>
            <a:r>
              <a:rPr lang="en-CA" dirty="0"/>
              <a:t>Missing y-axis label</a:t>
            </a:r>
          </a:p>
        </p:txBody>
      </p:sp>
      <p:sp>
        <p:nvSpPr>
          <p:cNvPr id="4" name="Slide Number Placeholder 3"/>
          <p:cNvSpPr>
            <a:spLocks noGrp="1"/>
          </p:cNvSpPr>
          <p:nvPr>
            <p:ph type="sldNum" sz="quarter" idx="5"/>
          </p:nvPr>
        </p:nvSpPr>
        <p:spPr/>
        <p:txBody>
          <a:bodyPr/>
          <a:lstStyle/>
          <a:p>
            <a:fld id="{CF3CB890-F3A8-48FF-A7CA-E9ABF33443C2}" type="slidenum">
              <a:rPr lang="en-CA" smtClean="0"/>
              <a:t>29</a:t>
            </a:fld>
            <a:endParaRPr lang="en-CA"/>
          </a:p>
        </p:txBody>
      </p:sp>
    </p:spTree>
    <p:extLst>
      <p:ext uri="{BB962C8B-B14F-4D97-AF65-F5344CB8AC3E}">
        <p14:creationId xmlns:p14="http://schemas.microsoft.com/office/powerpoint/2010/main" val="30721442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CA" dirty="0"/>
          </a:p>
        </p:txBody>
      </p:sp>
      <p:sp>
        <p:nvSpPr>
          <p:cNvPr id="4" name="Slide Number Placeholder 3"/>
          <p:cNvSpPr>
            <a:spLocks noGrp="1"/>
          </p:cNvSpPr>
          <p:nvPr>
            <p:ph type="sldNum" sz="quarter" idx="5"/>
          </p:nvPr>
        </p:nvSpPr>
        <p:spPr/>
        <p:txBody>
          <a:bodyPr/>
          <a:lstStyle/>
          <a:p>
            <a:fld id="{CF3CB890-F3A8-48FF-A7CA-E9ABF33443C2}" type="slidenum">
              <a:rPr lang="en-CA" smtClean="0"/>
              <a:t>30</a:t>
            </a:fld>
            <a:endParaRPr lang="en-CA"/>
          </a:p>
        </p:txBody>
      </p:sp>
    </p:spTree>
    <p:extLst>
      <p:ext uri="{BB962C8B-B14F-4D97-AF65-F5344CB8AC3E}">
        <p14:creationId xmlns:p14="http://schemas.microsoft.com/office/powerpoint/2010/main" val="4188096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CA" dirty="0"/>
              <a:t>Can also potentially have too much info in axes</a:t>
            </a:r>
          </a:p>
        </p:txBody>
      </p:sp>
      <p:sp>
        <p:nvSpPr>
          <p:cNvPr id="4" name="Slide Number Placeholder 3"/>
          <p:cNvSpPr>
            <a:spLocks noGrp="1"/>
          </p:cNvSpPr>
          <p:nvPr>
            <p:ph type="sldNum" sz="quarter" idx="5"/>
          </p:nvPr>
        </p:nvSpPr>
        <p:spPr/>
        <p:txBody>
          <a:bodyPr/>
          <a:lstStyle/>
          <a:p>
            <a:fld id="{CF3CB890-F3A8-48FF-A7CA-E9ABF33443C2}" type="slidenum">
              <a:rPr lang="en-CA" smtClean="0"/>
              <a:t>31</a:t>
            </a:fld>
            <a:endParaRPr lang="en-CA"/>
          </a:p>
        </p:txBody>
      </p:sp>
    </p:spTree>
    <p:extLst>
      <p:ext uri="{BB962C8B-B14F-4D97-AF65-F5344CB8AC3E}">
        <p14:creationId xmlns:p14="http://schemas.microsoft.com/office/powerpoint/2010/main" val="42183870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CA" dirty="0"/>
              <a:t>To include zero or not?</a:t>
            </a:r>
          </a:p>
        </p:txBody>
      </p:sp>
      <p:sp>
        <p:nvSpPr>
          <p:cNvPr id="4" name="Slide Number Placeholder 3"/>
          <p:cNvSpPr>
            <a:spLocks noGrp="1"/>
          </p:cNvSpPr>
          <p:nvPr>
            <p:ph type="sldNum" sz="quarter" idx="5"/>
          </p:nvPr>
        </p:nvSpPr>
        <p:spPr/>
        <p:txBody>
          <a:bodyPr/>
          <a:lstStyle/>
          <a:p>
            <a:fld id="{CF3CB890-F3A8-48FF-A7CA-E9ABF33443C2}" type="slidenum">
              <a:rPr lang="en-CA" smtClean="0"/>
              <a:t>32</a:t>
            </a:fld>
            <a:endParaRPr lang="en-CA"/>
          </a:p>
        </p:txBody>
      </p:sp>
    </p:spTree>
    <p:extLst>
      <p:ext uri="{BB962C8B-B14F-4D97-AF65-F5344CB8AC3E}">
        <p14:creationId xmlns:p14="http://schemas.microsoft.com/office/powerpoint/2010/main" val="36316900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CA" dirty="0"/>
          </a:p>
          <a:p>
            <a:pPr marL="171450" indent="-171450">
              <a:buFont typeface="Arial" panose="020B0604020202020204" pitchFamily="34" charset="0"/>
              <a:buChar char="•"/>
            </a:pPr>
            <a:endParaRPr lang="en-CA" dirty="0"/>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F3CB890-F3A8-48FF-A7CA-E9ABF33443C2}" type="slidenum">
              <a:rPr lang="en-CA" smtClean="0"/>
              <a:t>33</a:t>
            </a:fld>
            <a:endParaRPr lang="en-CA"/>
          </a:p>
        </p:txBody>
      </p:sp>
    </p:spTree>
    <p:extLst>
      <p:ext uri="{BB962C8B-B14F-4D97-AF65-F5344CB8AC3E}">
        <p14:creationId xmlns:p14="http://schemas.microsoft.com/office/powerpoint/2010/main" val="4823964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All very fluid. The same types of charts can be used for different purposes depending on what you’re trying to show. For instance, scatterplots can be used for almost any of these goals.</a:t>
            </a:r>
          </a:p>
          <a:p>
            <a:pPr marL="171450" indent="-171450">
              <a:buFont typeface="Arial" panose="020B0604020202020204" pitchFamily="34" charset="0"/>
              <a:buChar char="•"/>
            </a:pPr>
            <a:r>
              <a:rPr lang="en-US" dirty="0"/>
              <a:t>Plotting libraries we use will have support for many of these standard plot types. Documentation/examples to see how they’re used, don’t just guess!</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F3CB890-F3A8-48FF-A7CA-E9ABF33443C2}" type="slidenum">
              <a:rPr lang="en-CA" smtClean="0"/>
              <a:t>12</a:t>
            </a:fld>
            <a:endParaRPr lang="en-CA"/>
          </a:p>
        </p:txBody>
      </p:sp>
    </p:spTree>
    <p:extLst>
      <p:ext uri="{BB962C8B-B14F-4D97-AF65-F5344CB8AC3E}">
        <p14:creationId xmlns:p14="http://schemas.microsoft.com/office/powerpoint/2010/main" val="499706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CA" dirty="0"/>
              <a:t>Types of visuals:</a:t>
            </a:r>
          </a:p>
          <a:p>
            <a:pPr marL="228600" indent="-228600">
              <a:buFont typeface="+mj-lt"/>
              <a:buAutoNum type="arabicPeriod"/>
            </a:pPr>
            <a:r>
              <a:rPr lang="en-CA" dirty="0"/>
              <a:t>Scatter plot (dot plot)</a:t>
            </a:r>
          </a:p>
          <a:p>
            <a:pPr marL="228600" indent="-228600">
              <a:buFont typeface="+mj-lt"/>
              <a:buAutoNum type="arabicPeriod"/>
            </a:pPr>
            <a:r>
              <a:rPr lang="en-CA" dirty="0"/>
              <a:t>Heat map</a:t>
            </a:r>
          </a:p>
          <a:p>
            <a:pPr marL="228600" indent="-228600">
              <a:buFont typeface="+mj-lt"/>
              <a:buAutoNum type="arabicPeriod"/>
            </a:pPr>
            <a:r>
              <a:rPr lang="en-CA" dirty="0"/>
              <a:t>Histogram</a:t>
            </a:r>
          </a:p>
          <a:p>
            <a:pPr marL="228600" indent="-228600">
              <a:buFont typeface="+mj-lt"/>
              <a:buAutoNum type="arabicPeriod"/>
            </a:pPr>
            <a:r>
              <a:rPr lang="en-CA" dirty="0"/>
              <a:t>Box plot</a:t>
            </a:r>
          </a:p>
          <a:p>
            <a:pPr marL="228600" indent="-228600">
              <a:buFont typeface="+mj-lt"/>
              <a:buAutoNum type="arabicPeriod"/>
            </a:pPr>
            <a:r>
              <a:rPr lang="en-CA" dirty="0"/>
              <a:t>Choropleth</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CA" dirty="0"/>
              <a:t>Tree map</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CA" dirty="0"/>
              <a:t>Violin plot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CA" dirty="0"/>
              <a:t>Density contours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CA" dirty="0"/>
              <a:t>Cartogram</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CA" dirty="0"/>
              <a:t>Pie chart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CA" dirty="0"/>
              <a:t>Mosaic plot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CA" dirty="0" err="1"/>
              <a:t>Sina</a:t>
            </a:r>
            <a:r>
              <a:rPr lang="en-CA" dirty="0"/>
              <a:t> plot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CA" dirty="0"/>
              <a:t>Bar chart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p>
          <a:p>
            <a:pPr marL="171450" indent="-171450">
              <a:buFont typeface="Arial" panose="020B0604020202020204" pitchFamily="34" charset="0"/>
              <a:buChar char="•"/>
            </a:pPr>
            <a:endParaRPr lang="en-CA" dirty="0"/>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F3CB890-F3A8-48FF-A7CA-E9ABF33443C2}" type="slidenum">
              <a:rPr lang="en-CA" smtClean="0"/>
              <a:t>13</a:t>
            </a:fld>
            <a:endParaRPr lang="en-CA"/>
          </a:p>
        </p:txBody>
      </p:sp>
    </p:spTree>
    <p:extLst>
      <p:ext uri="{BB962C8B-B14F-4D97-AF65-F5344CB8AC3E}">
        <p14:creationId xmlns:p14="http://schemas.microsoft.com/office/powerpoint/2010/main" val="167869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Your job is to share with the class:</a:t>
            </a:r>
          </a:p>
          <a:p>
            <a:pPr marL="285750" lvl="0" indent="-285750">
              <a:buFont typeface="Arial" panose="020B0604020202020204" pitchFamily="34" charset="0"/>
              <a:buChar char="•"/>
            </a:pPr>
            <a:r>
              <a:rPr lang="en-US" sz="1800" dirty="0"/>
              <a:t>Give a quick explanation and example use-case</a:t>
            </a:r>
          </a:p>
          <a:p>
            <a:pPr marL="285750" lvl="0" indent="-285750">
              <a:buFont typeface="Arial" panose="020B0604020202020204" pitchFamily="34" charset="0"/>
              <a:buChar char="•"/>
            </a:pPr>
            <a:r>
              <a:rPr lang="en-US" sz="1800" dirty="0"/>
              <a:t>Why is it useful? (amounts, distributions, proportions, relationships, geospatial)</a:t>
            </a:r>
          </a:p>
          <a:p>
            <a:pPr marL="285750" lvl="0" indent="-285750">
              <a:buFont typeface="Arial" panose="020B0604020202020204" pitchFamily="34" charset="0"/>
              <a:buChar char="•"/>
            </a:pPr>
            <a:r>
              <a:rPr lang="en-US" sz="1800" dirty="0"/>
              <a:t>What would be on the x and y axes (if applicable)?</a:t>
            </a:r>
          </a:p>
          <a:p>
            <a:pPr marL="285750" lvl="0" indent="-285750">
              <a:buFont typeface="Arial" panose="020B0604020202020204" pitchFamily="34" charset="0"/>
              <a:buChar char="•"/>
            </a:pPr>
            <a:r>
              <a:rPr lang="en-US" sz="1800" dirty="0"/>
              <a:t>What other encodings (color, size) can be used?</a:t>
            </a:r>
          </a:p>
          <a:p>
            <a:pPr marL="285750" lvl="0" indent="-285750">
              <a:buFont typeface="Arial" panose="020B0604020202020204" pitchFamily="34" charset="0"/>
              <a:buChar char="•"/>
            </a:pPr>
            <a:r>
              <a:rPr lang="en-US" sz="1800" dirty="0"/>
              <a:t>Can they be made in Python? Find some code samples (if you have time)</a:t>
            </a:r>
          </a:p>
          <a:p>
            <a:endParaRPr lang="en-CA" sz="2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Question: How do you pick whether to within-group elements be different business units or different continents? What factors go into the decision?</a:t>
            </a:r>
          </a:p>
          <a:p>
            <a:endParaRPr lang="en-CA" sz="2200" dirty="0"/>
          </a:p>
        </p:txBody>
      </p:sp>
      <p:sp>
        <p:nvSpPr>
          <p:cNvPr id="4" name="Slide Number Placeholder 3"/>
          <p:cNvSpPr>
            <a:spLocks noGrp="1"/>
          </p:cNvSpPr>
          <p:nvPr>
            <p:ph type="sldNum" sz="quarter" idx="5"/>
          </p:nvPr>
        </p:nvSpPr>
        <p:spPr/>
        <p:txBody>
          <a:bodyPr/>
          <a:lstStyle/>
          <a:p>
            <a:fld id="{CF3CB890-F3A8-48FF-A7CA-E9ABF33443C2}" type="slidenum">
              <a:rPr lang="en-CA" smtClean="0"/>
              <a:t>14</a:t>
            </a:fld>
            <a:endParaRPr lang="en-CA"/>
          </a:p>
        </p:txBody>
      </p:sp>
    </p:spTree>
    <p:extLst>
      <p:ext uri="{BB962C8B-B14F-4D97-AF65-F5344CB8AC3E}">
        <p14:creationId xmlns:p14="http://schemas.microsoft.com/office/powerpoint/2010/main" val="3044337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Your job is to share with the class:</a:t>
            </a:r>
          </a:p>
          <a:p>
            <a:pPr marL="285750" lvl="0" indent="-285750">
              <a:buFont typeface="Arial" panose="020B0604020202020204" pitchFamily="34" charset="0"/>
              <a:buChar char="•"/>
            </a:pPr>
            <a:r>
              <a:rPr lang="en-US" sz="1800" dirty="0"/>
              <a:t>Give a quick explanation and example use-case</a:t>
            </a:r>
          </a:p>
          <a:p>
            <a:pPr marL="285750" lvl="0" indent="-285750">
              <a:buFont typeface="Arial" panose="020B0604020202020204" pitchFamily="34" charset="0"/>
              <a:buChar char="•"/>
            </a:pPr>
            <a:r>
              <a:rPr lang="en-US" sz="1800" dirty="0"/>
              <a:t>Why is it useful? (amounts, distributions, proportions, relationships, geospatial)</a:t>
            </a:r>
          </a:p>
          <a:p>
            <a:pPr marL="285750" lvl="0" indent="-285750">
              <a:buFont typeface="Arial" panose="020B0604020202020204" pitchFamily="34" charset="0"/>
              <a:buChar char="•"/>
            </a:pPr>
            <a:r>
              <a:rPr lang="en-US" sz="1800" dirty="0"/>
              <a:t>What would be on the x and y axes (if applicable)?</a:t>
            </a:r>
          </a:p>
          <a:p>
            <a:pPr marL="285750" lvl="0" indent="-285750">
              <a:buFont typeface="Arial" panose="020B0604020202020204" pitchFamily="34" charset="0"/>
              <a:buChar char="•"/>
            </a:pPr>
            <a:r>
              <a:rPr lang="en-US" sz="1800" dirty="0"/>
              <a:t>What other encodings (color, size) can be used?</a:t>
            </a:r>
          </a:p>
          <a:p>
            <a:pPr marL="285750" lvl="0" indent="-285750">
              <a:buFont typeface="Arial" panose="020B0604020202020204" pitchFamily="34" charset="0"/>
              <a:buChar char="•"/>
            </a:pPr>
            <a:r>
              <a:rPr lang="en-US" sz="1800" dirty="0"/>
              <a:t>Can they be made in Python? Find some code samples (if you have time)</a:t>
            </a:r>
          </a:p>
          <a:p>
            <a:endParaRPr lang="en-CA" sz="2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Question: How do you pick whether to within-group elements be different business units or different continents? What factors go into the decision?</a:t>
            </a:r>
          </a:p>
          <a:p>
            <a:endParaRPr lang="en-CA" sz="2200" dirty="0"/>
          </a:p>
        </p:txBody>
      </p:sp>
      <p:sp>
        <p:nvSpPr>
          <p:cNvPr id="4" name="Slide Number Placeholder 3"/>
          <p:cNvSpPr>
            <a:spLocks noGrp="1"/>
          </p:cNvSpPr>
          <p:nvPr>
            <p:ph type="sldNum" sz="quarter" idx="5"/>
          </p:nvPr>
        </p:nvSpPr>
        <p:spPr/>
        <p:txBody>
          <a:bodyPr/>
          <a:lstStyle/>
          <a:p>
            <a:fld id="{CF3CB890-F3A8-48FF-A7CA-E9ABF33443C2}" type="slidenum">
              <a:rPr lang="en-CA" smtClean="0"/>
              <a:t>15</a:t>
            </a:fld>
            <a:endParaRPr lang="en-CA"/>
          </a:p>
        </p:txBody>
      </p:sp>
    </p:spTree>
    <p:extLst>
      <p:ext uri="{BB962C8B-B14F-4D97-AF65-F5344CB8AC3E}">
        <p14:creationId xmlns:p14="http://schemas.microsoft.com/office/powerpoint/2010/main" val="498462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CA" dirty="0"/>
          </a:p>
          <a:p>
            <a:pPr marL="171450" indent="-171450">
              <a:buFont typeface="Arial" panose="020B0604020202020204" pitchFamily="34" charset="0"/>
              <a:buChar char="•"/>
            </a:pPr>
            <a:endParaRPr lang="en-CA" dirty="0"/>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F3CB890-F3A8-48FF-A7CA-E9ABF33443C2}" type="slidenum">
              <a:rPr lang="en-CA" smtClean="0"/>
              <a:t>16</a:t>
            </a:fld>
            <a:endParaRPr lang="en-CA"/>
          </a:p>
        </p:txBody>
      </p:sp>
    </p:spTree>
    <p:extLst>
      <p:ext uri="{BB962C8B-B14F-4D97-AF65-F5344CB8AC3E}">
        <p14:creationId xmlns:p14="http://schemas.microsoft.com/office/powerpoint/2010/main" val="3906228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CA" dirty="0"/>
          </a:p>
          <a:p>
            <a:pPr marL="171450" indent="-171450">
              <a:buFont typeface="Arial" panose="020B0604020202020204" pitchFamily="34" charset="0"/>
              <a:buChar char="•"/>
            </a:pPr>
            <a:endParaRPr lang="en-CA" dirty="0"/>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F3CB890-F3A8-48FF-A7CA-E9ABF33443C2}" type="slidenum">
              <a:rPr lang="en-CA" smtClean="0"/>
              <a:t>17</a:t>
            </a:fld>
            <a:endParaRPr lang="en-CA"/>
          </a:p>
        </p:txBody>
      </p:sp>
    </p:spTree>
    <p:extLst>
      <p:ext uri="{BB962C8B-B14F-4D97-AF65-F5344CB8AC3E}">
        <p14:creationId xmlns:p14="http://schemas.microsoft.com/office/powerpoint/2010/main" val="2600145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CA" dirty="0"/>
          </a:p>
          <a:p>
            <a:pPr marL="171450" indent="-171450">
              <a:buFont typeface="Arial" panose="020B0604020202020204" pitchFamily="34" charset="0"/>
              <a:buChar char="•"/>
            </a:pPr>
            <a:endParaRPr lang="en-CA" dirty="0"/>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CF3CB890-F3A8-48FF-A7CA-E9ABF33443C2}" type="slidenum">
              <a:rPr lang="en-CA" smtClean="0"/>
              <a:t>18</a:t>
            </a:fld>
            <a:endParaRPr lang="en-CA"/>
          </a:p>
        </p:txBody>
      </p:sp>
    </p:spTree>
    <p:extLst>
      <p:ext uri="{BB962C8B-B14F-4D97-AF65-F5344CB8AC3E}">
        <p14:creationId xmlns:p14="http://schemas.microsoft.com/office/powerpoint/2010/main" val="4128549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5D6F-0633-4AD8-8B90-3C6C8DEA0F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AA6184CA-0892-4B36-AEA4-8E99F43D79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61B813FB-D9D4-4F2C-B1B1-D503DD41E8DD}"/>
              </a:ext>
            </a:extLst>
          </p:cNvPr>
          <p:cNvSpPr>
            <a:spLocks noGrp="1"/>
          </p:cNvSpPr>
          <p:nvPr>
            <p:ph type="dt" sz="half" idx="10"/>
          </p:nvPr>
        </p:nvSpPr>
        <p:spPr/>
        <p:txBody>
          <a:bodyPr/>
          <a:lstStyle/>
          <a:p>
            <a:fld id="{832D6CA6-B9B0-44AA-B5AA-150D11000322}" type="datetimeFigureOut">
              <a:rPr lang="en-CA" smtClean="0"/>
              <a:t>2022-04-18</a:t>
            </a:fld>
            <a:endParaRPr lang="en-CA"/>
          </a:p>
        </p:txBody>
      </p:sp>
      <p:sp>
        <p:nvSpPr>
          <p:cNvPr id="5" name="Footer Placeholder 4">
            <a:extLst>
              <a:ext uri="{FF2B5EF4-FFF2-40B4-BE49-F238E27FC236}">
                <a16:creationId xmlns:a16="http://schemas.microsoft.com/office/drawing/2014/main" id="{AABAFFC4-52EA-42B6-9EF1-D236F30A32D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EB8F132-1BD2-4D09-8FF6-A5497608EC9E}"/>
              </a:ext>
            </a:extLst>
          </p:cNvPr>
          <p:cNvSpPr>
            <a:spLocks noGrp="1"/>
          </p:cNvSpPr>
          <p:nvPr>
            <p:ph type="sldNum" sz="quarter" idx="12"/>
          </p:nvPr>
        </p:nvSpPr>
        <p:spPr/>
        <p:txBody>
          <a:bodyPr/>
          <a:lstStyle/>
          <a:p>
            <a:fld id="{34168A99-4914-434C-A53A-195F485BAECE}" type="slidenum">
              <a:rPr lang="en-CA" smtClean="0"/>
              <a:t>‹#›</a:t>
            </a:fld>
            <a:endParaRPr lang="en-CA"/>
          </a:p>
        </p:txBody>
      </p:sp>
    </p:spTree>
    <p:extLst>
      <p:ext uri="{BB962C8B-B14F-4D97-AF65-F5344CB8AC3E}">
        <p14:creationId xmlns:p14="http://schemas.microsoft.com/office/powerpoint/2010/main" val="3289828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2660F-47D8-4FCF-AB43-82B0BE49EF32}"/>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5238F216-18F5-4C60-84EF-F4853496F8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8821333-95B1-49EE-A588-0250E12FB619}"/>
              </a:ext>
            </a:extLst>
          </p:cNvPr>
          <p:cNvSpPr>
            <a:spLocks noGrp="1"/>
          </p:cNvSpPr>
          <p:nvPr>
            <p:ph type="dt" sz="half" idx="10"/>
          </p:nvPr>
        </p:nvSpPr>
        <p:spPr/>
        <p:txBody>
          <a:bodyPr/>
          <a:lstStyle/>
          <a:p>
            <a:fld id="{832D6CA6-B9B0-44AA-B5AA-150D11000322}" type="datetimeFigureOut">
              <a:rPr lang="en-CA" smtClean="0"/>
              <a:t>2022-04-18</a:t>
            </a:fld>
            <a:endParaRPr lang="en-CA"/>
          </a:p>
        </p:txBody>
      </p:sp>
      <p:sp>
        <p:nvSpPr>
          <p:cNvPr id="5" name="Footer Placeholder 4">
            <a:extLst>
              <a:ext uri="{FF2B5EF4-FFF2-40B4-BE49-F238E27FC236}">
                <a16:creationId xmlns:a16="http://schemas.microsoft.com/office/drawing/2014/main" id="{0D4A09D9-51D0-4C04-917D-1205A060750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038B152-44AF-470E-9D8D-B54F171EB518}"/>
              </a:ext>
            </a:extLst>
          </p:cNvPr>
          <p:cNvSpPr>
            <a:spLocks noGrp="1"/>
          </p:cNvSpPr>
          <p:nvPr>
            <p:ph type="sldNum" sz="quarter" idx="12"/>
          </p:nvPr>
        </p:nvSpPr>
        <p:spPr/>
        <p:txBody>
          <a:bodyPr/>
          <a:lstStyle/>
          <a:p>
            <a:fld id="{34168A99-4914-434C-A53A-195F485BAECE}" type="slidenum">
              <a:rPr lang="en-CA" smtClean="0"/>
              <a:t>‹#›</a:t>
            </a:fld>
            <a:endParaRPr lang="en-CA"/>
          </a:p>
        </p:txBody>
      </p:sp>
    </p:spTree>
    <p:extLst>
      <p:ext uri="{BB962C8B-B14F-4D97-AF65-F5344CB8AC3E}">
        <p14:creationId xmlns:p14="http://schemas.microsoft.com/office/powerpoint/2010/main" val="9574893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29040D-8EBD-46DF-86CE-AD08DE8863F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AB73B8BF-11E7-45D5-B9BC-24F480DEFA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ACC63EA-9A51-4151-8D0A-64B0B2ACB12E}"/>
              </a:ext>
            </a:extLst>
          </p:cNvPr>
          <p:cNvSpPr>
            <a:spLocks noGrp="1"/>
          </p:cNvSpPr>
          <p:nvPr>
            <p:ph type="dt" sz="half" idx="10"/>
          </p:nvPr>
        </p:nvSpPr>
        <p:spPr/>
        <p:txBody>
          <a:bodyPr/>
          <a:lstStyle/>
          <a:p>
            <a:fld id="{832D6CA6-B9B0-44AA-B5AA-150D11000322}" type="datetimeFigureOut">
              <a:rPr lang="en-CA" smtClean="0"/>
              <a:t>2022-04-18</a:t>
            </a:fld>
            <a:endParaRPr lang="en-CA"/>
          </a:p>
        </p:txBody>
      </p:sp>
      <p:sp>
        <p:nvSpPr>
          <p:cNvPr id="5" name="Footer Placeholder 4">
            <a:extLst>
              <a:ext uri="{FF2B5EF4-FFF2-40B4-BE49-F238E27FC236}">
                <a16:creationId xmlns:a16="http://schemas.microsoft.com/office/drawing/2014/main" id="{2F153BBD-E043-4757-8272-E4AAED620BD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CEA0000-0772-4467-8FDF-F20159BE56C1}"/>
              </a:ext>
            </a:extLst>
          </p:cNvPr>
          <p:cNvSpPr>
            <a:spLocks noGrp="1"/>
          </p:cNvSpPr>
          <p:nvPr>
            <p:ph type="sldNum" sz="quarter" idx="12"/>
          </p:nvPr>
        </p:nvSpPr>
        <p:spPr/>
        <p:txBody>
          <a:bodyPr/>
          <a:lstStyle/>
          <a:p>
            <a:fld id="{34168A99-4914-434C-A53A-195F485BAECE}" type="slidenum">
              <a:rPr lang="en-CA" smtClean="0"/>
              <a:t>‹#›</a:t>
            </a:fld>
            <a:endParaRPr lang="en-CA"/>
          </a:p>
        </p:txBody>
      </p:sp>
    </p:spTree>
    <p:extLst>
      <p:ext uri="{BB962C8B-B14F-4D97-AF65-F5344CB8AC3E}">
        <p14:creationId xmlns:p14="http://schemas.microsoft.com/office/powerpoint/2010/main" val="2043498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7E9CA-D341-41C6-9A3D-DC66FB62A57C}"/>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E0B90A2-0A2B-45EE-8D10-E980FE9FC4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91EDDC5-5BE5-4E37-B246-9DFC33A096A6}"/>
              </a:ext>
            </a:extLst>
          </p:cNvPr>
          <p:cNvSpPr>
            <a:spLocks noGrp="1"/>
          </p:cNvSpPr>
          <p:nvPr>
            <p:ph type="dt" sz="half" idx="10"/>
          </p:nvPr>
        </p:nvSpPr>
        <p:spPr/>
        <p:txBody>
          <a:bodyPr/>
          <a:lstStyle/>
          <a:p>
            <a:fld id="{832D6CA6-B9B0-44AA-B5AA-150D11000322}" type="datetimeFigureOut">
              <a:rPr lang="en-CA" smtClean="0"/>
              <a:t>2022-04-18</a:t>
            </a:fld>
            <a:endParaRPr lang="en-CA"/>
          </a:p>
        </p:txBody>
      </p:sp>
      <p:sp>
        <p:nvSpPr>
          <p:cNvPr id="5" name="Footer Placeholder 4">
            <a:extLst>
              <a:ext uri="{FF2B5EF4-FFF2-40B4-BE49-F238E27FC236}">
                <a16:creationId xmlns:a16="http://schemas.microsoft.com/office/drawing/2014/main" id="{E208C111-8E68-494E-B7ED-1ED6CF17C94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1CA61BD-11AF-460C-83AC-B8200E2336D0}"/>
              </a:ext>
            </a:extLst>
          </p:cNvPr>
          <p:cNvSpPr>
            <a:spLocks noGrp="1"/>
          </p:cNvSpPr>
          <p:nvPr>
            <p:ph type="sldNum" sz="quarter" idx="12"/>
          </p:nvPr>
        </p:nvSpPr>
        <p:spPr/>
        <p:txBody>
          <a:bodyPr/>
          <a:lstStyle/>
          <a:p>
            <a:fld id="{34168A99-4914-434C-A53A-195F485BAECE}" type="slidenum">
              <a:rPr lang="en-CA" smtClean="0"/>
              <a:t>‹#›</a:t>
            </a:fld>
            <a:endParaRPr lang="en-CA"/>
          </a:p>
        </p:txBody>
      </p:sp>
    </p:spTree>
    <p:extLst>
      <p:ext uri="{BB962C8B-B14F-4D97-AF65-F5344CB8AC3E}">
        <p14:creationId xmlns:p14="http://schemas.microsoft.com/office/powerpoint/2010/main" val="1244735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F4279-06B4-40F0-A25F-9FEE1ADA52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CD9FCF3C-290C-4084-80AC-960167913D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D999646-FE9D-4F7E-97A4-BD6B1275F323}"/>
              </a:ext>
            </a:extLst>
          </p:cNvPr>
          <p:cNvSpPr>
            <a:spLocks noGrp="1"/>
          </p:cNvSpPr>
          <p:nvPr>
            <p:ph type="dt" sz="half" idx="10"/>
          </p:nvPr>
        </p:nvSpPr>
        <p:spPr/>
        <p:txBody>
          <a:bodyPr/>
          <a:lstStyle/>
          <a:p>
            <a:fld id="{832D6CA6-B9B0-44AA-B5AA-150D11000322}" type="datetimeFigureOut">
              <a:rPr lang="en-CA" smtClean="0"/>
              <a:t>2022-04-18</a:t>
            </a:fld>
            <a:endParaRPr lang="en-CA"/>
          </a:p>
        </p:txBody>
      </p:sp>
      <p:sp>
        <p:nvSpPr>
          <p:cNvPr id="5" name="Footer Placeholder 4">
            <a:extLst>
              <a:ext uri="{FF2B5EF4-FFF2-40B4-BE49-F238E27FC236}">
                <a16:creationId xmlns:a16="http://schemas.microsoft.com/office/drawing/2014/main" id="{BB5DB089-CCE5-48A2-870A-5C415A37C87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13A8786-79C4-420B-8324-3CF0A6709106}"/>
              </a:ext>
            </a:extLst>
          </p:cNvPr>
          <p:cNvSpPr>
            <a:spLocks noGrp="1"/>
          </p:cNvSpPr>
          <p:nvPr>
            <p:ph type="sldNum" sz="quarter" idx="12"/>
          </p:nvPr>
        </p:nvSpPr>
        <p:spPr/>
        <p:txBody>
          <a:bodyPr/>
          <a:lstStyle/>
          <a:p>
            <a:fld id="{34168A99-4914-434C-A53A-195F485BAECE}" type="slidenum">
              <a:rPr lang="en-CA" smtClean="0"/>
              <a:t>‹#›</a:t>
            </a:fld>
            <a:endParaRPr lang="en-CA"/>
          </a:p>
        </p:txBody>
      </p:sp>
    </p:spTree>
    <p:extLst>
      <p:ext uri="{BB962C8B-B14F-4D97-AF65-F5344CB8AC3E}">
        <p14:creationId xmlns:p14="http://schemas.microsoft.com/office/powerpoint/2010/main" val="1816161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AA21F-A3B4-4311-924A-9D80DE679C57}"/>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BF68554-1EB6-4BEC-A559-76833EA396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F918212F-A420-42E6-8089-8C9E8891AC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2D97902E-89EA-4A3D-9C27-14772AAF7FF8}"/>
              </a:ext>
            </a:extLst>
          </p:cNvPr>
          <p:cNvSpPr>
            <a:spLocks noGrp="1"/>
          </p:cNvSpPr>
          <p:nvPr>
            <p:ph type="dt" sz="half" idx="10"/>
          </p:nvPr>
        </p:nvSpPr>
        <p:spPr/>
        <p:txBody>
          <a:bodyPr/>
          <a:lstStyle/>
          <a:p>
            <a:fld id="{832D6CA6-B9B0-44AA-B5AA-150D11000322}" type="datetimeFigureOut">
              <a:rPr lang="en-CA" smtClean="0"/>
              <a:t>2022-04-18</a:t>
            </a:fld>
            <a:endParaRPr lang="en-CA"/>
          </a:p>
        </p:txBody>
      </p:sp>
      <p:sp>
        <p:nvSpPr>
          <p:cNvPr id="6" name="Footer Placeholder 5">
            <a:extLst>
              <a:ext uri="{FF2B5EF4-FFF2-40B4-BE49-F238E27FC236}">
                <a16:creationId xmlns:a16="http://schemas.microsoft.com/office/drawing/2014/main" id="{33D8BCD2-8005-466D-A940-6471701174B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B6CF3CE-7159-464A-A35B-135CC364A814}"/>
              </a:ext>
            </a:extLst>
          </p:cNvPr>
          <p:cNvSpPr>
            <a:spLocks noGrp="1"/>
          </p:cNvSpPr>
          <p:nvPr>
            <p:ph type="sldNum" sz="quarter" idx="12"/>
          </p:nvPr>
        </p:nvSpPr>
        <p:spPr/>
        <p:txBody>
          <a:bodyPr/>
          <a:lstStyle/>
          <a:p>
            <a:fld id="{34168A99-4914-434C-A53A-195F485BAECE}" type="slidenum">
              <a:rPr lang="en-CA" smtClean="0"/>
              <a:t>‹#›</a:t>
            </a:fld>
            <a:endParaRPr lang="en-CA"/>
          </a:p>
        </p:txBody>
      </p:sp>
    </p:spTree>
    <p:extLst>
      <p:ext uri="{BB962C8B-B14F-4D97-AF65-F5344CB8AC3E}">
        <p14:creationId xmlns:p14="http://schemas.microsoft.com/office/powerpoint/2010/main" val="4250985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89CCC-9920-4DFE-9D5F-3089A434D453}"/>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99B155AD-B66D-461F-9193-651E1A6A7B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1D8DDB-56CD-47C8-956B-2857932BA41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81C45408-24F5-4CF8-BF20-6C96DF2311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EE63B9-0169-4C48-B49F-865967B22B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34B2FC3D-DEF0-4516-AF49-BD893EBC1D90}"/>
              </a:ext>
            </a:extLst>
          </p:cNvPr>
          <p:cNvSpPr>
            <a:spLocks noGrp="1"/>
          </p:cNvSpPr>
          <p:nvPr>
            <p:ph type="dt" sz="half" idx="10"/>
          </p:nvPr>
        </p:nvSpPr>
        <p:spPr/>
        <p:txBody>
          <a:bodyPr/>
          <a:lstStyle/>
          <a:p>
            <a:fld id="{832D6CA6-B9B0-44AA-B5AA-150D11000322}" type="datetimeFigureOut">
              <a:rPr lang="en-CA" smtClean="0"/>
              <a:t>2022-04-18</a:t>
            </a:fld>
            <a:endParaRPr lang="en-CA"/>
          </a:p>
        </p:txBody>
      </p:sp>
      <p:sp>
        <p:nvSpPr>
          <p:cNvPr id="8" name="Footer Placeholder 7">
            <a:extLst>
              <a:ext uri="{FF2B5EF4-FFF2-40B4-BE49-F238E27FC236}">
                <a16:creationId xmlns:a16="http://schemas.microsoft.com/office/drawing/2014/main" id="{559C676A-B302-441B-96EB-044A660D798D}"/>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E0AFC159-D002-4EA9-B48F-4EF38653C4C3}"/>
              </a:ext>
            </a:extLst>
          </p:cNvPr>
          <p:cNvSpPr>
            <a:spLocks noGrp="1"/>
          </p:cNvSpPr>
          <p:nvPr>
            <p:ph type="sldNum" sz="quarter" idx="12"/>
          </p:nvPr>
        </p:nvSpPr>
        <p:spPr/>
        <p:txBody>
          <a:bodyPr/>
          <a:lstStyle/>
          <a:p>
            <a:fld id="{34168A99-4914-434C-A53A-195F485BAECE}" type="slidenum">
              <a:rPr lang="en-CA" smtClean="0"/>
              <a:t>‹#›</a:t>
            </a:fld>
            <a:endParaRPr lang="en-CA"/>
          </a:p>
        </p:txBody>
      </p:sp>
    </p:spTree>
    <p:extLst>
      <p:ext uri="{BB962C8B-B14F-4D97-AF65-F5344CB8AC3E}">
        <p14:creationId xmlns:p14="http://schemas.microsoft.com/office/powerpoint/2010/main" val="2554897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181A2-387A-41E9-9F9B-E891273A7694}"/>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5B016DB3-CE15-45A2-AB43-78CA639B9155}"/>
              </a:ext>
            </a:extLst>
          </p:cNvPr>
          <p:cNvSpPr>
            <a:spLocks noGrp="1"/>
          </p:cNvSpPr>
          <p:nvPr>
            <p:ph type="dt" sz="half" idx="10"/>
          </p:nvPr>
        </p:nvSpPr>
        <p:spPr/>
        <p:txBody>
          <a:bodyPr/>
          <a:lstStyle/>
          <a:p>
            <a:fld id="{832D6CA6-B9B0-44AA-B5AA-150D11000322}" type="datetimeFigureOut">
              <a:rPr lang="en-CA" smtClean="0"/>
              <a:t>2022-04-18</a:t>
            </a:fld>
            <a:endParaRPr lang="en-CA"/>
          </a:p>
        </p:txBody>
      </p:sp>
      <p:sp>
        <p:nvSpPr>
          <p:cNvPr id="4" name="Footer Placeholder 3">
            <a:extLst>
              <a:ext uri="{FF2B5EF4-FFF2-40B4-BE49-F238E27FC236}">
                <a16:creationId xmlns:a16="http://schemas.microsoft.com/office/drawing/2014/main" id="{1BF4F620-7E25-4EA2-8886-468C969EB9A6}"/>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766D2ADB-78E9-4560-820D-64C06005F6CE}"/>
              </a:ext>
            </a:extLst>
          </p:cNvPr>
          <p:cNvSpPr>
            <a:spLocks noGrp="1"/>
          </p:cNvSpPr>
          <p:nvPr>
            <p:ph type="sldNum" sz="quarter" idx="12"/>
          </p:nvPr>
        </p:nvSpPr>
        <p:spPr/>
        <p:txBody>
          <a:bodyPr/>
          <a:lstStyle/>
          <a:p>
            <a:fld id="{34168A99-4914-434C-A53A-195F485BAECE}" type="slidenum">
              <a:rPr lang="en-CA" smtClean="0"/>
              <a:t>‹#›</a:t>
            </a:fld>
            <a:endParaRPr lang="en-CA"/>
          </a:p>
        </p:txBody>
      </p:sp>
    </p:spTree>
    <p:extLst>
      <p:ext uri="{BB962C8B-B14F-4D97-AF65-F5344CB8AC3E}">
        <p14:creationId xmlns:p14="http://schemas.microsoft.com/office/powerpoint/2010/main" val="628179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67FD8A-ECB0-4DFB-B5B4-FC44CF07AB3D}"/>
              </a:ext>
            </a:extLst>
          </p:cNvPr>
          <p:cNvSpPr>
            <a:spLocks noGrp="1"/>
          </p:cNvSpPr>
          <p:nvPr>
            <p:ph type="dt" sz="half" idx="10"/>
          </p:nvPr>
        </p:nvSpPr>
        <p:spPr/>
        <p:txBody>
          <a:bodyPr/>
          <a:lstStyle/>
          <a:p>
            <a:fld id="{832D6CA6-B9B0-44AA-B5AA-150D11000322}" type="datetimeFigureOut">
              <a:rPr lang="en-CA" smtClean="0"/>
              <a:t>2022-04-18</a:t>
            </a:fld>
            <a:endParaRPr lang="en-CA"/>
          </a:p>
        </p:txBody>
      </p:sp>
      <p:sp>
        <p:nvSpPr>
          <p:cNvPr id="3" name="Footer Placeholder 2">
            <a:extLst>
              <a:ext uri="{FF2B5EF4-FFF2-40B4-BE49-F238E27FC236}">
                <a16:creationId xmlns:a16="http://schemas.microsoft.com/office/drawing/2014/main" id="{6713E699-6CA3-4D3A-9D1A-A318DF75426C}"/>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8E875C4D-86B4-4C27-8A6D-FCA2658E48AF}"/>
              </a:ext>
            </a:extLst>
          </p:cNvPr>
          <p:cNvSpPr>
            <a:spLocks noGrp="1"/>
          </p:cNvSpPr>
          <p:nvPr>
            <p:ph type="sldNum" sz="quarter" idx="12"/>
          </p:nvPr>
        </p:nvSpPr>
        <p:spPr/>
        <p:txBody>
          <a:bodyPr/>
          <a:lstStyle/>
          <a:p>
            <a:fld id="{34168A99-4914-434C-A53A-195F485BAECE}" type="slidenum">
              <a:rPr lang="en-CA" smtClean="0"/>
              <a:t>‹#›</a:t>
            </a:fld>
            <a:endParaRPr lang="en-CA"/>
          </a:p>
        </p:txBody>
      </p:sp>
    </p:spTree>
    <p:extLst>
      <p:ext uri="{BB962C8B-B14F-4D97-AF65-F5344CB8AC3E}">
        <p14:creationId xmlns:p14="http://schemas.microsoft.com/office/powerpoint/2010/main" val="3595807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779A4-CB3B-4795-91F7-B8F71DB52C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41FDF851-3A6B-4A64-A505-384955717B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6E828DF4-9DC7-457B-A538-9B94D21023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80DE23-1B4F-451E-8944-D98E35D98620}"/>
              </a:ext>
            </a:extLst>
          </p:cNvPr>
          <p:cNvSpPr>
            <a:spLocks noGrp="1"/>
          </p:cNvSpPr>
          <p:nvPr>
            <p:ph type="dt" sz="half" idx="10"/>
          </p:nvPr>
        </p:nvSpPr>
        <p:spPr/>
        <p:txBody>
          <a:bodyPr/>
          <a:lstStyle/>
          <a:p>
            <a:fld id="{832D6CA6-B9B0-44AA-B5AA-150D11000322}" type="datetimeFigureOut">
              <a:rPr lang="en-CA" smtClean="0"/>
              <a:t>2022-04-18</a:t>
            </a:fld>
            <a:endParaRPr lang="en-CA"/>
          </a:p>
        </p:txBody>
      </p:sp>
      <p:sp>
        <p:nvSpPr>
          <p:cNvPr id="6" name="Footer Placeholder 5">
            <a:extLst>
              <a:ext uri="{FF2B5EF4-FFF2-40B4-BE49-F238E27FC236}">
                <a16:creationId xmlns:a16="http://schemas.microsoft.com/office/drawing/2014/main" id="{7DFAA079-C221-44D5-BBED-6D4B7DBE2B5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3A8BFBFD-F55E-4670-ADA2-7B81C5CFA7FD}"/>
              </a:ext>
            </a:extLst>
          </p:cNvPr>
          <p:cNvSpPr>
            <a:spLocks noGrp="1"/>
          </p:cNvSpPr>
          <p:nvPr>
            <p:ph type="sldNum" sz="quarter" idx="12"/>
          </p:nvPr>
        </p:nvSpPr>
        <p:spPr/>
        <p:txBody>
          <a:bodyPr/>
          <a:lstStyle/>
          <a:p>
            <a:fld id="{34168A99-4914-434C-A53A-195F485BAECE}" type="slidenum">
              <a:rPr lang="en-CA" smtClean="0"/>
              <a:t>‹#›</a:t>
            </a:fld>
            <a:endParaRPr lang="en-CA"/>
          </a:p>
        </p:txBody>
      </p:sp>
    </p:spTree>
    <p:extLst>
      <p:ext uri="{BB962C8B-B14F-4D97-AF65-F5344CB8AC3E}">
        <p14:creationId xmlns:p14="http://schemas.microsoft.com/office/powerpoint/2010/main" val="2561241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780B9-7D75-4F7B-A54F-EB032E6E9B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515F0227-03B7-4134-A3D6-E90D58E05D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4F301F72-D932-417A-B8E1-B8555C2FDD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C376B0-0E6B-4CE7-B781-0F3D4D0A851B}"/>
              </a:ext>
            </a:extLst>
          </p:cNvPr>
          <p:cNvSpPr>
            <a:spLocks noGrp="1"/>
          </p:cNvSpPr>
          <p:nvPr>
            <p:ph type="dt" sz="half" idx="10"/>
          </p:nvPr>
        </p:nvSpPr>
        <p:spPr/>
        <p:txBody>
          <a:bodyPr/>
          <a:lstStyle/>
          <a:p>
            <a:fld id="{832D6CA6-B9B0-44AA-B5AA-150D11000322}" type="datetimeFigureOut">
              <a:rPr lang="en-CA" smtClean="0"/>
              <a:t>2022-04-18</a:t>
            </a:fld>
            <a:endParaRPr lang="en-CA"/>
          </a:p>
        </p:txBody>
      </p:sp>
      <p:sp>
        <p:nvSpPr>
          <p:cNvPr id="6" name="Footer Placeholder 5">
            <a:extLst>
              <a:ext uri="{FF2B5EF4-FFF2-40B4-BE49-F238E27FC236}">
                <a16:creationId xmlns:a16="http://schemas.microsoft.com/office/drawing/2014/main" id="{D0CE0548-1F0E-4163-AA00-0D21FC564B6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1EBC430-613F-4245-97EB-B3CBA89219C3}"/>
              </a:ext>
            </a:extLst>
          </p:cNvPr>
          <p:cNvSpPr>
            <a:spLocks noGrp="1"/>
          </p:cNvSpPr>
          <p:nvPr>
            <p:ph type="sldNum" sz="quarter" idx="12"/>
          </p:nvPr>
        </p:nvSpPr>
        <p:spPr/>
        <p:txBody>
          <a:bodyPr/>
          <a:lstStyle/>
          <a:p>
            <a:fld id="{34168A99-4914-434C-A53A-195F485BAECE}" type="slidenum">
              <a:rPr lang="en-CA" smtClean="0"/>
              <a:t>‹#›</a:t>
            </a:fld>
            <a:endParaRPr lang="en-CA"/>
          </a:p>
        </p:txBody>
      </p:sp>
    </p:spTree>
    <p:extLst>
      <p:ext uri="{BB962C8B-B14F-4D97-AF65-F5344CB8AC3E}">
        <p14:creationId xmlns:p14="http://schemas.microsoft.com/office/powerpoint/2010/main" val="143331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6C89F4-7E68-49D1-8359-D15DFFE362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5600E63F-A889-4901-8CFE-BF8D915B49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1958524-AF1F-400B-AF08-219F6175DB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2D6CA6-B9B0-44AA-B5AA-150D11000322}" type="datetimeFigureOut">
              <a:rPr lang="en-CA" smtClean="0"/>
              <a:t>2022-04-18</a:t>
            </a:fld>
            <a:endParaRPr lang="en-CA"/>
          </a:p>
        </p:txBody>
      </p:sp>
      <p:sp>
        <p:nvSpPr>
          <p:cNvPr id="5" name="Footer Placeholder 4">
            <a:extLst>
              <a:ext uri="{FF2B5EF4-FFF2-40B4-BE49-F238E27FC236}">
                <a16:creationId xmlns:a16="http://schemas.microsoft.com/office/drawing/2014/main" id="{2BB4B765-097E-4690-B191-DA4BE63D6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C7F5C364-8608-4BA1-ABB1-66FB333F47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168A99-4914-434C-A53A-195F485BAECE}" type="slidenum">
              <a:rPr lang="en-CA" smtClean="0"/>
              <a:t>‹#›</a:t>
            </a:fld>
            <a:endParaRPr lang="en-CA"/>
          </a:p>
        </p:txBody>
      </p:sp>
    </p:spTree>
    <p:extLst>
      <p:ext uri="{BB962C8B-B14F-4D97-AF65-F5344CB8AC3E}">
        <p14:creationId xmlns:p14="http://schemas.microsoft.com/office/powerpoint/2010/main" val="545836949"/>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lauswilke.com/dataviz/index.html"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clauswilke.com/dataviz/directory-of-visualizations.ht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clauswilke.com/dataviz/directory-of-visualizations.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clauswilke.com/dataviz/directory-of-visualizations.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hyperlink" Target="https://clauswilke.com/dataviz/directory-of-visualizations.htm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jeremy-eng-sk/"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3.xml.rels><?xml version="1.0" encoding="UTF-8" standalone="yes"?>
<Relationships xmlns="http://schemas.openxmlformats.org/package/2006/relationships"><Relationship Id="rId3" Type="http://schemas.openxmlformats.org/officeDocument/2006/relationships/hyperlink" Target="https://clauswilke.com/dataviz/index.html" TargetMode="External"/><Relationship Id="rId7" Type="http://schemas.openxmlformats.org/officeDocument/2006/relationships/hyperlink" Target="https://plotly.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seaborn.pydata.org/" TargetMode="External"/><Relationship Id="rId5" Type="http://schemas.openxmlformats.org/officeDocument/2006/relationships/hyperlink" Target="https://matplotlib.org/" TargetMode="External"/><Relationship Id="rId4" Type="http://schemas.openxmlformats.org/officeDocument/2006/relationships/hyperlink" Target="https://www.data-to-viz.com/"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clauswilke.com/dataviz/directory-of-visualizations.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clauswilke.com/dataviz/directory-of-visualizations.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clauswilke.com/dataviz/directory-of-visualizations.html"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27F030-58A9-44B8-ABF5-0372D2954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A6328306-71F0-4C12-A2D9-7C857146B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1666" y="741294"/>
            <a:ext cx="5422335" cy="5422335"/>
          </a:xfrm>
          <a:custGeom>
            <a:avLst/>
            <a:gdLst>
              <a:gd name="connsiteX0" fmla="*/ 0 w 5422335"/>
              <a:gd name="connsiteY0" fmla="*/ 539819 h 5422335"/>
              <a:gd name="connsiteX1" fmla="*/ 539819 w 5422335"/>
              <a:gd name="connsiteY1" fmla="*/ 0 h 5422335"/>
              <a:gd name="connsiteX2" fmla="*/ 5422335 w 5422335"/>
              <a:gd name="connsiteY2" fmla="*/ 0 h 5422335"/>
              <a:gd name="connsiteX3" fmla="*/ 5422335 w 5422335"/>
              <a:gd name="connsiteY3" fmla="*/ 4816159 h 5422335"/>
              <a:gd name="connsiteX4" fmla="*/ 4816159 w 5422335"/>
              <a:gd name="connsiteY4" fmla="*/ 5422335 h 5422335"/>
              <a:gd name="connsiteX5" fmla="*/ 1331251 w 5422335"/>
              <a:gd name="connsiteY5" fmla="*/ 5422335 h 5422335"/>
              <a:gd name="connsiteX6" fmla="*/ 0 w 5422335"/>
              <a:gd name="connsiteY6" fmla="*/ 4091084 h 542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2335" h="5422335">
                <a:moveTo>
                  <a:pt x="0" y="539819"/>
                </a:moveTo>
                <a:lnTo>
                  <a:pt x="539819" y="0"/>
                </a:lnTo>
                <a:lnTo>
                  <a:pt x="5422335" y="0"/>
                </a:lnTo>
                <a:lnTo>
                  <a:pt x="5422335" y="4816159"/>
                </a:lnTo>
                <a:lnTo>
                  <a:pt x="4816159" y="5422335"/>
                </a:lnTo>
                <a:lnTo>
                  <a:pt x="1331251" y="5422335"/>
                </a:lnTo>
                <a:lnTo>
                  <a:pt x="0" y="4091084"/>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Shape 11">
            <a:extLst>
              <a:ext uri="{FF2B5EF4-FFF2-40B4-BE49-F238E27FC236}">
                <a16:creationId xmlns:a16="http://schemas.microsoft.com/office/drawing/2014/main" id="{64AB010C-C307-4A53-9D97-39C6AAB2E0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917505" y="-622183"/>
            <a:ext cx="1508163" cy="1508163"/>
          </a:xfrm>
          <a:custGeom>
            <a:avLst/>
            <a:gdLst>
              <a:gd name="connsiteX0" fmla="*/ 0 w 1508163"/>
              <a:gd name="connsiteY0" fmla="*/ 1321630 h 1508163"/>
              <a:gd name="connsiteX1" fmla="*/ 1321630 w 1508163"/>
              <a:gd name="connsiteY1" fmla="*/ 0 h 1508163"/>
              <a:gd name="connsiteX2" fmla="*/ 1508163 w 1508163"/>
              <a:gd name="connsiteY2" fmla="*/ 0 h 1508163"/>
              <a:gd name="connsiteX3" fmla="*/ 1508163 w 1508163"/>
              <a:gd name="connsiteY3" fmla="*/ 1508163 h 1508163"/>
              <a:gd name="connsiteX4" fmla="*/ 0 w 1508163"/>
              <a:gd name="connsiteY4" fmla="*/ 1508163 h 150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163" h="1508163">
                <a:moveTo>
                  <a:pt x="0" y="1321630"/>
                </a:moveTo>
                <a:lnTo>
                  <a:pt x="1321630" y="0"/>
                </a:lnTo>
                <a:lnTo>
                  <a:pt x="1508163" y="0"/>
                </a:lnTo>
                <a:lnTo>
                  <a:pt x="1508163" y="1508163"/>
                </a:lnTo>
                <a:lnTo>
                  <a:pt x="0" y="150816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Rectangle 13">
            <a:extLst>
              <a:ext uri="{FF2B5EF4-FFF2-40B4-BE49-F238E27FC236}">
                <a16:creationId xmlns:a16="http://schemas.microsoft.com/office/drawing/2014/main" id="{3252C512-4076-456E-AD89-50B0316453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853041" y="342543"/>
            <a:ext cx="678106" cy="67810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71C24C9E-C2F4-4FA4-947B-6CBAC7C3A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550345" y="2526029"/>
            <a:ext cx="1827638" cy="182763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604B7750-FFCA-4912-AC2E-989EECC94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828903" y="2552919"/>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52494659-52DF-4053-975B-36F06255E2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463972" y="5565676"/>
            <a:ext cx="1425687" cy="1425687"/>
          </a:xfrm>
          <a:custGeom>
            <a:avLst/>
            <a:gdLst>
              <a:gd name="connsiteX0" fmla="*/ 0 w 1425687"/>
              <a:gd name="connsiteY0" fmla="*/ 0 h 1425687"/>
              <a:gd name="connsiteX1" fmla="*/ 1425687 w 1425687"/>
              <a:gd name="connsiteY1" fmla="*/ 0 h 1425687"/>
              <a:gd name="connsiteX2" fmla="*/ 1425687 w 1425687"/>
              <a:gd name="connsiteY2" fmla="*/ 819509 h 1425687"/>
              <a:gd name="connsiteX3" fmla="*/ 819509 w 1425687"/>
              <a:gd name="connsiteY3" fmla="*/ 1425687 h 1425687"/>
              <a:gd name="connsiteX4" fmla="*/ 0 w 1425687"/>
              <a:gd name="connsiteY4" fmla="*/ 1425687 h 142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687" h="1425687">
                <a:moveTo>
                  <a:pt x="0" y="0"/>
                </a:moveTo>
                <a:lnTo>
                  <a:pt x="1425687" y="0"/>
                </a:lnTo>
                <a:lnTo>
                  <a:pt x="1425687" y="819509"/>
                </a:lnTo>
                <a:lnTo>
                  <a:pt x="819509" y="1425687"/>
                </a:lnTo>
                <a:lnTo>
                  <a:pt x="0" y="1425687"/>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EE807326-229C-458C-BDA0-C72126216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FCADE1D5-E79C-4CEF-BEFD-B66EFB394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173A91C5-7B5B-42A0-AC5D-14518D7F7EAD}"/>
              </a:ext>
            </a:extLst>
          </p:cNvPr>
          <p:cNvSpPr>
            <a:spLocks noGrp="1"/>
          </p:cNvSpPr>
          <p:nvPr>
            <p:ph type="ctrTitle"/>
          </p:nvPr>
        </p:nvSpPr>
        <p:spPr>
          <a:xfrm>
            <a:off x="3204642" y="2353641"/>
            <a:ext cx="5782716" cy="2150719"/>
          </a:xfrm>
          <a:noFill/>
        </p:spPr>
        <p:txBody>
          <a:bodyPr anchor="ctr">
            <a:normAutofit/>
          </a:bodyPr>
          <a:lstStyle/>
          <a:p>
            <a:r>
              <a:rPr lang="en-CA" sz="3600" dirty="0">
                <a:solidFill>
                  <a:srgbClr val="080808"/>
                </a:solidFill>
              </a:rPr>
              <a:t>W03D1 – Data Visualization</a:t>
            </a:r>
          </a:p>
        </p:txBody>
      </p:sp>
      <p:sp>
        <p:nvSpPr>
          <p:cNvPr id="3" name="Subtitle 2">
            <a:extLst>
              <a:ext uri="{FF2B5EF4-FFF2-40B4-BE49-F238E27FC236}">
                <a16:creationId xmlns:a16="http://schemas.microsoft.com/office/drawing/2014/main" id="{39FD4A5A-AC59-4D95-9838-B020A522E57C}"/>
              </a:ext>
            </a:extLst>
          </p:cNvPr>
          <p:cNvSpPr>
            <a:spLocks noGrp="1"/>
          </p:cNvSpPr>
          <p:nvPr>
            <p:ph type="subTitle" idx="1"/>
          </p:nvPr>
        </p:nvSpPr>
        <p:spPr>
          <a:xfrm>
            <a:off x="3037964" y="4517819"/>
            <a:ext cx="6116072" cy="1141851"/>
          </a:xfrm>
          <a:noFill/>
        </p:spPr>
        <p:txBody>
          <a:bodyPr>
            <a:normAutofit lnSpcReduction="10000"/>
          </a:bodyPr>
          <a:lstStyle/>
          <a:p>
            <a:r>
              <a:rPr lang="en-CA" sz="2000" dirty="0">
                <a:solidFill>
                  <a:srgbClr val="080808"/>
                </a:solidFill>
              </a:rPr>
              <a:t>Instructor: Jeremy Eng</a:t>
            </a:r>
          </a:p>
          <a:p>
            <a:r>
              <a:rPr lang="en-CA" sz="2000" dirty="0">
                <a:solidFill>
                  <a:srgbClr val="080808"/>
                </a:solidFill>
              </a:rPr>
              <a:t>Credit: Eric </a:t>
            </a:r>
            <a:r>
              <a:rPr lang="en-CA" sz="2000" dirty="0" err="1">
                <a:solidFill>
                  <a:srgbClr val="080808"/>
                </a:solidFill>
              </a:rPr>
              <a:t>Elmoznino</a:t>
            </a:r>
            <a:endParaRPr lang="en-CA" sz="2000" dirty="0">
              <a:solidFill>
                <a:srgbClr val="080808"/>
              </a:solidFill>
            </a:endParaRPr>
          </a:p>
          <a:p>
            <a:r>
              <a:rPr lang="en-CA" sz="2000" dirty="0">
                <a:solidFill>
                  <a:srgbClr val="080808"/>
                </a:solidFill>
              </a:rPr>
              <a:t>Adapted from: </a:t>
            </a:r>
            <a:r>
              <a:rPr lang="en-CA" sz="2000" dirty="0">
                <a:solidFill>
                  <a:srgbClr val="080808"/>
                </a:solidFill>
                <a:hlinkClick r:id="rId2"/>
              </a:rPr>
              <a:t>Fundamentals of Data Visualization</a:t>
            </a:r>
            <a:endParaRPr lang="en-CA" sz="2000" dirty="0">
              <a:solidFill>
                <a:srgbClr val="080808"/>
              </a:solidFill>
            </a:endParaRPr>
          </a:p>
          <a:p>
            <a:endParaRPr lang="en-CA" sz="2000" dirty="0">
              <a:solidFill>
                <a:srgbClr val="080808"/>
              </a:solidFill>
            </a:endParaRPr>
          </a:p>
        </p:txBody>
      </p:sp>
      <p:sp>
        <p:nvSpPr>
          <p:cNvPr id="26" name="Isosceles Triangle 25">
            <a:extLst>
              <a:ext uri="{FF2B5EF4-FFF2-40B4-BE49-F238E27FC236}">
                <a16:creationId xmlns:a16="http://schemas.microsoft.com/office/drawing/2014/main" id="{54FC8EB5-1620-43B8-B816-8A91B6EAC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3866" y="5708769"/>
            <a:ext cx="2313591" cy="1156796"/>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3D544515-9F93-4809-A102-B49C85F46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797" y="6332156"/>
            <a:ext cx="1066816" cy="53340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00907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879107-5AEC-41E5-B371-8944A4F770CD}"/>
              </a:ext>
            </a:extLst>
          </p:cNvPr>
          <p:cNvSpPr>
            <a:spLocks noGrp="1"/>
          </p:cNvSpPr>
          <p:nvPr>
            <p:ph type="title"/>
          </p:nvPr>
        </p:nvSpPr>
        <p:spPr>
          <a:xfrm>
            <a:off x="643467" y="321734"/>
            <a:ext cx="10905066" cy="1135737"/>
          </a:xfrm>
        </p:spPr>
        <p:txBody>
          <a:bodyPr>
            <a:normAutofit/>
          </a:bodyPr>
          <a:lstStyle/>
          <a:p>
            <a:r>
              <a:rPr lang="en-CA" sz="3600" dirty="0"/>
              <a:t>Types of Visualizations</a:t>
            </a:r>
          </a:p>
        </p:txBody>
      </p:sp>
      <p:sp>
        <p:nvSpPr>
          <p:cNvPr id="3" name="Content Placeholder 2">
            <a:extLst>
              <a:ext uri="{FF2B5EF4-FFF2-40B4-BE49-F238E27FC236}">
                <a16:creationId xmlns:a16="http://schemas.microsoft.com/office/drawing/2014/main" id="{B7A36ED7-B921-46DE-A1CA-40C26354BA6A}"/>
              </a:ext>
            </a:extLst>
          </p:cNvPr>
          <p:cNvSpPr>
            <a:spLocks noGrp="1"/>
          </p:cNvSpPr>
          <p:nvPr>
            <p:ph idx="1"/>
          </p:nvPr>
        </p:nvSpPr>
        <p:spPr>
          <a:xfrm>
            <a:off x="643469" y="1782981"/>
            <a:ext cx="4008384" cy="4393982"/>
          </a:xfrm>
        </p:spPr>
        <p:txBody>
          <a:bodyPr>
            <a:normAutofit/>
          </a:bodyPr>
          <a:lstStyle/>
          <a:p>
            <a:r>
              <a:rPr lang="en-US" sz="1900" b="1" dirty="0"/>
              <a:t>Visualizing amounts</a:t>
            </a:r>
            <a:r>
              <a:rPr lang="en-US" sz="1900" dirty="0"/>
              <a:t>: bar plots, grouped/stacked bars, dot plots, heatmaps</a:t>
            </a:r>
          </a:p>
          <a:p>
            <a:r>
              <a:rPr lang="en-US" sz="1900" b="1" dirty="0"/>
              <a:t>Visualizing distributions</a:t>
            </a:r>
            <a:r>
              <a:rPr lang="en-US" sz="1900" dirty="0"/>
              <a:t>: histograms, density plots, boxplots</a:t>
            </a:r>
          </a:p>
          <a:p>
            <a:r>
              <a:rPr lang="en-US" sz="1900" b="1" dirty="0"/>
              <a:t>Visualizing proportions</a:t>
            </a:r>
            <a:r>
              <a:rPr lang="en-US" sz="1900" dirty="0"/>
              <a:t>: pie chart, mosaic plots, tree maps</a:t>
            </a:r>
          </a:p>
          <a:p>
            <a:r>
              <a:rPr lang="en-US" sz="1900" b="1" dirty="0"/>
              <a:t>Visualizing x-y relationships</a:t>
            </a:r>
            <a:r>
              <a:rPr lang="en-US" sz="1900" dirty="0"/>
              <a:t>: scatterplot, bubble chart</a:t>
            </a:r>
          </a:p>
          <a:p>
            <a:r>
              <a:rPr lang="en-US" sz="1900" b="1" dirty="0"/>
              <a:t>Visualizing geospatial data</a:t>
            </a:r>
            <a:r>
              <a:rPr lang="en-US" sz="1900" dirty="0"/>
              <a:t>: choropleth, cartogram</a:t>
            </a:r>
          </a:p>
          <a:p>
            <a:r>
              <a:rPr lang="en-US" sz="1900" b="1" dirty="0"/>
              <a:t>Multi-panel figures</a:t>
            </a:r>
          </a:p>
          <a:p>
            <a:r>
              <a:rPr lang="en-US" sz="1900" dirty="0">
                <a:hlinkClick r:id="rId2"/>
              </a:rPr>
              <a:t>Many more</a:t>
            </a:r>
            <a:endParaRPr lang="en-CA" sz="1900" dirty="0"/>
          </a:p>
          <a:p>
            <a:endParaRPr lang="en-CA" sz="1900" dirty="0"/>
          </a:p>
          <a:p>
            <a:pPr lvl="1"/>
            <a:endParaRPr lang="en-CA" sz="1900" dirty="0"/>
          </a:p>
        </p:txBody>
      </p:sp>
      <p:grpSp>
        <p:nvGrpSpPr>
          <p:cNvPr id="75" name="Group 7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76" name="Isosceles Triangle 7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E9718403-9E06-4EE5-85E8-DC7657C04181}"/>
              </a:ext>
            </a:extLst>
          </p:cNvPr>
          <p:cNvPicPr>
            <a:picLocks noChangeAspect="1"/>
          </p:cNvPicPr>
          <p:nvPr/>
        </p:nvPicPr>
        <p:blipFill>
          <a:blip r:embed="rId3"/>
          <a:stretch>
            <a:fillRect/>
          </a:stretch>
        </p:blipFill>
        <p:spPr>
          <a:xfrm>
            <a:off x="5295320" y="2197395"/>
            <a:ext cx="6253212" cy="3533063"/>
          </a:xfrm>
          <a:prstGeom prst="rect">
            <a:avLst/>
          </a:prstGeom>
        </p:spPr>
      </p:pic>
      <p:grpSp>
        <p:nvGrpSpPr>
          <p:cNvPr id="79" name="Group 7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80" name="Rectangle 7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Isosceles Triangle 8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693404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879107-5AEC-41E5-B371-8944A4F770CD}"/>
              </a:ext>
            </a:extLst>
          </p:cNvPr>
          <p:cNvSpPr>
            <a:spLocks noGrp="1"/>
          </p:cNvSpPr>
          <p:nvPr>
            <p:ph type="title"/>
          </p:nvPr>
        </p:nvSpPr>
        <p:spPr>
          <a:xfrm>
            <a:off x="643467" y="321734"/>
            <a:ext cx="10905066" cy="1135737"/>
          </a:xfrm>
        </p:spPr>
        <p:txBody>
          <a:bodyPr>
            <a:normAutofit/>
          </a:bodyPr>
          <a:lstStyle/>
          <a:p>
            <a:r>
              <a:rPr lang="en-CA" sz="3600" dirty="0"/>
              <a:t>Types of Visualizations</a:t>
            </a:r>
          </a:p>
        </p:txBody>
      </p:sp>
      <p:sp>
        <p:nvSpPr>
          <p:cNvPr id="3" name="Content Placeholder 2">
            <a:extLst>
              <a:ext uri="{FF2B5EF4-FFF2-40B4-BE49-F238E27FC236}">
                <a16:creationId xmlns:a16="http://schemas.microsoft.com/office/drawing/2014/main" id="{B7A36ED7-B921-46DE-A1CA-40C26354BA6A}"/>
              </a:ext>
            </a:extLst>
          </p:cNvPr>
          <p:cNvSpPr>
            <a:spLocks noGrp="1"/>
          </p:cNvSpPr>
          <p:nvPr>
            <p:ph idx="1"/>
          </p:nvPr>
        </p:nvSpPr>
        <p:spPr>
          <a:xfrm>
            <a:off x="643469" y="1782981"/>
            <a:ext cx="4008384" cy="4393982"/>
          </a:xfrm>
        </p:spPr>
        <p:txBody>
          <a:bodyPr>
            <a:normAutofit/>
          </a:bodyPr>
          <a:lstStyle/>
          <a:p>
            <a:r>
              <a:rPr lang="en-US" sz="1900" b="1" dirty="0"/>
              <a:t>Visualizing amounts</a:t>
            </a:r>
            <a:r>
              <a:rPr lang="en-US" sz="1900" dirty="0"/>
              <a:t>: bar plots, grouped/stacked bars, dot plots, heatmaps</a:t>
            </a:r>
          </a:p>
          <a:p>
            <a:r>
              <a:rPr lang="en-US" sz="1900" b="1" dirty="0"/>
              <a:t>Visualizing distributions</a:t>
            </a:r>
            <a:r>
              <a:rPr lang="en-US" sz="1900" dirty="0"/>
              <a:t>: histograms, density plots, boxplots</a:t>
            </a:r>
          </a:p>
          <a:p>
            <a:r>
              <a:rPr lang="en-US" sz="1900" b="1" dirty="0"/>
              <a:t>Visualizing proportions</a:t>
            </a:r>
            <a:r>
              <a:rPr lang="en-US" sz="1900" dirty="0"/>
              <a:t>: pie chart, mosaic plots, tree maps</a:t>
            </a:r>
          </a:p>
          <a:p>
            <a:r>
              <a:rPr lang="en-US" sz="1900" b="1" dirty="0"/>
              <a:t>Visualizing x-y relationships</a:t>
            </a:r>
            <a:r>
              <a:rPr lang="en-US" sz="1900" dirty="0"/>
              <a:t>: scatterplot, bubble chart</a:t>
            </a:r>
          </a:p>
          <a:p>
            <a:r>
              <a:rPr lang="en-US" sz="1900" b="1" dirty="0"/>
              <a:t>Visualizing geospatial data</a:t>
            </a:r>
            <a:r>
              <a:rPr lang="en-US" sz="1900" dirty="0"/>
              <a:t>: choropleth, cartogram</a:t>
            </a:r>
          </a:p>
          <a:p>
            <a:r>
              <a:rPr lang="en-US" sz="1900" b="1" dirty="0"/>
              <a:t>Multi-panel figures</a:t>
            </a:r>
          </a:p>
          <a:p>
            <a:r>
              <a:rPr lang="en-US" sz="1900" dirty="0">
                <a:hlinkClick r:id="rId2"/>
              </a:rPr>
              <a:t>Many more</a:t>
            </a:r>
            <a:endParaRPr lang="en-CA" sz="1900" dirty="0"/>
          </a:p>
          <a:p>
            <a:endParaRPr lang="en-CA" sz="1900" dirty="0"/>
          </a:p>
          <a:p>
            <a:pPr lvl="1"/>
            <a:endParaRPr lang="en-CA" sz="1900" dirty="0"/>
          </a:p>
        </p:txBody>
      </p:sp>
      <p:grpSp>
        <p:nvGrpSpPr>
          <p:cNvPr id="86" name="Group 8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87" name="Isosceles Triangle 8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7170B14-B00A-45BA-B5A9-B0E1DA076209}"/>
              </a:ext>
            </a:extLst>
          </p:cNvPr>
          <p:cNvPicPr>
            <a:picLocks noChangeAspect="1"/>
          </p:cNvPicPr>
          <p:nvPr/>
        </p:nvPicPr>
        <p:blipFill>
          <a:blip r:embed="rId3"/>
          <a:stretch>
            <a:fillRect/>
          </a:stretch>
        </p:blipFill>
        <p:spPr>
          <a:xfrm>
            <a:off x="5434328" y="1782981"/>
            <a:ext cx="5975195" cy="4361892"/>
          </a:xfrm>
          <a:prstGeom prst="rect">
            <a:avLst/>
          </a:prstGeom>
        </p:spPr>
      </p:pic>
      <p:grpSp>
        <p:nvGrpSpPr>
          <p:cNvPr id="90" name="Group 89">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91" name="Rectangle 90">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Isosceles Triangle 91">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87899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0" name="Rectangle 10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879107-5AEC-41E5-B371-8944A4F770CD}"/>
              </a:ext>
            </a:extLst>
          </p:cNvPr>
          <p:cNvSpPr>
            <a:spLocks noGrp="1"/>
          </p:cNvSpPr>
          <p:nvPr>
            <p:ph type="title"/>
          </p:nvPr>
        </p:nvSpPr>
        <p:spPr>
          <a:xfrm>
            <a:off x="643467" y="321734"/>
            <a:ext cx="10905066" cy="1135737"/>
          </a:xfrm>
        </p:spPr>
        <p:txBody>
          <a:bodyPr>
            <a:normAutofit/>
          </a:bodyPr>
          <a:lstStyle/>
          <a:p>
            <a:r>
              <a:rPr lang="en-CA" sz="3600" dirty="0"/>
              <a:t>Types of Visualizations</a:t>
            </a:r>
          </a:p>
        </p:txBody>
      </p:sp>
      <p:sp>
        <p:nvSpPr>
          <p:cNvPr id="3" name="Content Placeholder 2">
            <a:extLst>
              <a:ext uri="{FF2B5EF4-FFF2-40B4-BE49-F238E27FC236}">
                <a16:creationId xmlns:a16="http://schemas.microsoft.com/office/drawing/2014/main" id="{B7A36ED7-B921-46DE-A1CA-40C26354BA6A}"/>
              </a:ext>
            </a:extLst>
          </p:cNvPr>
          <p:cNvSpPr>
            <a:spLocks noGrp="1"/>
          </p:cNvSpPr>
          <p:nvPr>
            <p:ph idx="1"/>
          </p:nvPr>
        </p:nvSpPr>
        <p:spPr>
          <a:xfrm>
            <a:off x="643469" y="1782981"/>
            <a:ext cx="4008384" cy="4393982"/>
          </a:xfrm>
        </p:spPr>
        <p:txBody>
          <a:bodyPr>
            <a:normAutofit/>
          </a:bodyPr>
          <a:lstStyle/>
          <a:p>
            <a:r>
              <a:rPr lang="en-US" sz="1900" b="1" dirty="0"/>
              <a:t>Visualizing amounts</a:t>
            </a:r>
            <a:r>
              <a:rPr lang="en-US" sz="1900" dirty="0"/>
              <a:t>: bar plots, grouped/stacked bars, dot plots, heatmaps</a:t>
            </a:r>
          </a:p>
          <a:p>
            <a:r>
              <a:rPr lang="en-US" sz="1900" b="1" dirty="0"/>
              <a:t>Visualizing distributions</a:t>
            </a:r>
            <a:r>
              <a:rPr lang="en-US" sz="1900" dirty="0"/>
              <a:t>: histograms, density plots, boxplots</a:t>
            </a:r>
          </a:p>
          <a:p>
            <a:r>
              <a:rPr lang="en-US" sz="1900" b="1" dirty="0"/>
              <a:t>Visualizing proportions</a:t>
            </a:r>
            <a:r>
              <a:rPr lang="en-US" sz="1900" dirty="0"/>
              <a:t>: pie chart, mosaic plots, tree maps</a:t>
            </a:r>
          </a:p>
          <a:p>
            <a:r>
              <a:rPr lang="en-US" sz="1900" b="1" dirty="0"/>
              <a:t>Visualizing x-y relationships</a:t>
            </a:r>
            <a:r>
              <a:rPr lang="en-US" sz="1900" dirty="0"/>
              <a:t>: scatterplot, bubble chart</a:t>
            </a:r>
          </a:p>
          <a:p>
            <a:r>
              <a:rPr lang="en-US" sz="1900" b="1" dirty="0"/>
              <a:t>Visualizing geospatial data</a:t>
            </a:r>
            <a:r>
              <a:rPr lang="en-US" sz="1900" dirty="0"/>
              <a:t>: choropleth, cartogram</a:t>
            </a:r>
          </a:p>
          <a:p>
            <a:r>
              <a:rPr lang="en-US" sz="1900" b="1" dirty="0"/>
              <a:t>Multi-panel figures</a:t>
            </a:r>
          </a:p>
          <a:p>
            <a:r>
              <a:rPr lang="en-US" sz="1900" dirty="0">
                <a:hlinkClick r:id="rId3"/>
              </a:rPr>
              <a:t>Many more</a:t>
            </a:r>
            <a:endParaRPr lang="en-CA" sz="1900" dirty="0"/>
          </a:p>
          <a:p>
            <a:endParaRPr lang="en-CA" sz="1900" dirty="0"/>
          </a:p>
          <a:p>
            <a:pPr lvl="1"/>
            <a:endParaRPr lang="en-CA" sz="1900" dirty="0"/>
          </a:p>
        </p:txBody>
      </p:sp>
      <p:grpSp>
        <p:nvGrpSpPr>
          <p:cNvPr id="112" name="Group 1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13" name="Isosceles Triangle 1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Google Shape;117;p22">
            <a:extLst>
              <a:ext uri="{FF2B5EF4-FFF2-40B4-BE49-F238E27FC236}">
                <a16:creationId xmlns:a16="http://schemas.microsoft.com/office/drawing/2014/main" id="{E7F8EF2B-75FA-4A21-92AB-D208C21839A6}"/>
              </a:ext>
            </a:extLst>
          </p:cNvPr>
          <p:cNvPicPr preferRelativeResize="0"/>
          <p:nvPr/>
        </p:nvPicPr>
        <p:blipFill>
          <a:blip r:embed="rId4"/>
          <a:stretch>
            <a:fillRect/>
          </a:stretch>
        </p:blipFill>
        <p:spPr>
          <a:xfrm>
            <a:off x="5695743" y="1782981"/>
            <a:ext cx="5452366" cy="4361892"/>
          </a:xfrm>
          <a:prstGeom prst="rect">
            <a:avLst/>
          </a:prstGeom>
          <a:noFill/>
        </p:spPr>
      </p:pic>
      <p:grpSp>
        <p:nvGrpSpPr>
          <p:cNvPr id="116" name="Group 1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17" name="Rectangle 1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Isosceles Triangle 1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421762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 name="Rectangle 96">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879107-5AEC-41E5-B371-8944A4F770CD}"/>
              </a:ext>
            </a:extLst>
          </p:cNvPr>
          <p:cNvSpPr>
            <a:spLocks noGrp="1"/>
          </p:cNvSpPr>
          <p:nvPr>
            <p:ph type="title"/>
          </p:nvPr>
        </p:nvSpPr>
        <p:spPr>
          <a:xfrm>
            <a:off x="643467" y="321734"/>
            <a:ext cx="10905066" cy="1135737"/>
          </a:xfrm>
        </p:spPr>
        <p:txBody>
          <a:bodyPr>
            <a:normAutofit/>
          </a:bodyPr>
          <a:lstStyle/>
          <a:p>
            <a:r>
              <a:rPr lang="en-CA" sz="3600" dirty="0"/>
              <a:t>Types of Visualizations: Activity—Jigsaw (10 min)</a:t>
            </a:r>
          </a:p>
        </p:txBody>
      </p:sp>
      <p:sp>
        <p:nvSpPr>
          <p:cNvPr id="3" name="Content Placeholder 2">
            <a:extLst>
              <a:ext uri="{FF2B5EF4-FFF2-40B4-BE49-F238E27FC236}">
                <a16:creationId xmlns:a16="http://schemas.microsoft.com/office/drawing/2014/main" id="{B7A36ED7-B921-46DE-A1CA-40C26354BA6A}"/>
              </a:ext>
            </a:extLst>
          </p:cNvPr>
          <p:cNvSpPr>
            <a:spLocks noGrp="1"/>
          </p:cNvSpPr>
          <p:nvPr>
            <p:ph idx="1"/>
          </p:nvPr>
        </p:nvSpPr>
        <p:spPr>
          <a:xfrm>
            <a:off x="643469" y="1782981"/>
            <a:ext cx="10905064" cy="4531872"/>
          </a:xfrm>
        </p:spPr>
        <p:txBody>
          <a:bodyPr>
            <a:normAutofit/>
          </a:bodyPr>
          <a:lstStyle/>
          <a:p>
            <a:r>
              <a:rPr lang="en-CA" sz="2000" dirty="0"/>
              <a:t>Each person will be assigned a graph/chart.</a:t>
            </a:r>
          </a:p>
          <a:p>
            <a:r>
              <a:rPr lang="en-CA" sz="2000" dirty="0"/>
              <a:t>Your job is to share with the class:</a:t>
            </a:r>
          </a:p>
          <a:p>
            <a:pPr lvl="1"/>
            <a:r>
              <a:rPr lang="en-CA" sz="1800" dirty="0"/>
              <a:t>Give a quick explanation and example use-case</a:t>
            </a:r>
          </a:p>
          <a:p>
            <a:pPr lvl="1"/>
            <a:r>
              <a:rPr lang="en-CA" sz="1800" dirty="0"/>
              <a:t>Why is it useful? (amounts, distributions, proportions, relationships, geospatial)</a:t>
            </a:r>
          </a:p>
          <a:p>
            <a:pPr lvl="1"/>
            <a:r>
              <a:rPr lang="en-CA" sz="1800" dirty="0"/>
              <a:t>What would be on the x and y axes (if applicable)?</a:t>
            </a:r>
          </a:p>
          <a:p>
            <a:pPr lvl="1"/>
            <a:r>
              <a:rPr lang="en-CA" sz="1800" dirty="0"/>
              <a:t>What other encodings (color, size) can be used?</a:t>
            </a:r>
          </a:p>
          <a:p>
            <a:pPr lvl="1"/>
            <a:r>
              <a:rPr lang="en-CA" sz="1800" dirty="0"/>
              <a:t>Can they be made in Python? Find some code samples (if you have time)</a:t>
            </a:r>
          </a:p>
          <a:p>
            <a:r>
              <a:rPr lang="en-US" sz="2000" dirty="0"/>
              <a:t>Present (don’t prep slides, just walk through it while on a website)</a:t>
            </a:r>
          </a:p>
          <a:p>
            <a:r>
              <a:rPr lang="en-US" sz="2000" dirty="0"/>
              <a:t>Directory of Visualizations: </a:t>
            </a:r>
            <a:r>
              <a:rPr lang="en-US" sz="2000" dirty="0">
                <a:hlinkClick r:id="rId3"/>
              </a:rPr>
              <a:t>https://clauswilke.com/dataviz/directory-of-visualizations.html</a:t>
            </a:r>
            <a:endParaRPr lang="en-US" sz="2000" dirty="0"/>
          </a:p>
          <a:p>
            <a:r>
              <a:rPr lang="en-US" sz="2000" dirty="0"/>
              <a:t>Don’t be afraid to Google the chart types to understand them better!</a:t>
            </a:r>
          </a:p>
          <a:p>
            <a:endParaRPr lang="en-CA" sz="2200" dirty="0"/>
          </a:p>
        </p:txBody>
      </p:sp>
      <p:grpSp>
        <p:nvGrpSpPr>
          <p:cNvPr id="99" name="Group 98">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00" name="Isosceles Triangle 9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102">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04" name="Rectangle 103">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Isosceles Triangle 104">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277151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79107-5AEC-41E5-B371-8944A4F770CD}"/>
              </a:ext>
            </a:extLst>
          </p:cNvPr>
          <p:cNvSpPr>
            <a:spLocks noGrp="1"/>
          </p:cNvSpPr>
          <p:nvPr>
            <p:ph type="title"/>
          </p:nvPr>
        </p:nvSpPr>
        <p:spPr>
          <a:xfrm>
            <a:off x="643467" y="321734"/>
            <a:ext cx="10905066" cy="1135737"/>
          </a:xfrm>
        </p:spPr>
        <p:txBody>
          <a:bodyPr>
            <a:normAutofit/>
          </a:bodyPr>
          <a:lstStyle/>
          <a:p>
            <a:r>
              <a:rPr lang="en-CA" sz="3600" dirty="0"/>
              <a:t>Types of Visualizations: Activity—Example</a:t>
            </a:r>
          </a:p>
        </p:txBody>
      </p:sp>
      <p:grpSp>
        <p:nvGrpSpPr>
          <p:cNvPr id="99" name="Group 98">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00" name="Isosceles Triangle 9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102">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04" name="Rectangle 103">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Isosceles Triangle 104">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5" name="Google Shape;100;p20">
            <a:extLst>
              <a:ext uri="{FF2B5EF4-FFF2-40B4-BE49-F238E27FC236}">
                <a16:creationId xmlns:a16="http://schemas.microsoft.com/office/drawing/2014/main" id="{D86F6F02-56C2-45B4-9593-50D812929564}"/>
              </a:ext>
            </a:extLst>
          </p:cNvPr>
          <p:cNvPicPr preferRelativeResize="0"/>
          <p:nvPr/>
        </p:nvPicPr>
        <p:blipFill rotWithShape="1">
          <a:blip r:embed="rId3">
            <a:alphaModFix/>
          </a:blip>
          <a:srcRect r="75057"/>
          <a:stretch/>
        </p:blipFill>
        <p:spPr>
          <a:xfrm>
            <a:off x="1341409" y="2291719"/>
            <a:ext cx="3030438" cy="3030780"/>
          </a:xfrm>
          <a:prstGeom prst="rect">
            <a:avLst/>
          </a:prstGeom>
          <a:noFill/>
          <a:ln>
            <a:noFill/>
          </a:ln>
        </p:spPr>
      </p:pic>
      <p:sp>
        <p:nvSpPr>
          <p:cNvPr id="26" name="Google Shape;101;p20">
            <a:extLst>
              <a:ext uri="{FF2B5EF4-FFF2-40B4-BE49-F238E27FC236}">
                <a16:creationId xmlns:a16="http://schemas.microsoft.com/office/drawing/2014/main" id="{BEF3B1B2-C302-4019-8BF2-7B18ACEFB959}"/>
              </a:ext>
            </a:extLst>
          </p:cNvPr>
          <p:cNvSpPr txBox="1"/>
          <p:nvPr/>
        </p:nvSpPr>
        <p:spPr>
          <a:xfrm>
            <a:off x="1341409" y="5518728"/>
            <a:ext cx="3281742" cy="101008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t>x-axis</a:t>
            </a:r>
            <a:r>
              <a:rPr lang="en" sz="1600" dirty="0"/>
              <a:t>: continent</a:t>
            </a:r>
            <a:endParaRPr sz="1600" dirty="0"/>
          </a:p>
          <a:p>
            <a:pPr marL="0" lvl="0" indent="0" algn="l" rtl="0">
              <a:spcBef>
                <a:spcPts val="0"/>
              </a:spcBef>
              <a:spcAft>
                <a:spcPts val="0"/>
              </a:spcAft>
              <a:buNone/>
            </a:pPr>
            <a:r>
              <a:rPr lang="en" sz="1600" b="1" dirty="0"/>
              <a:t>y-axis</a:t>
            </a:r>
            <a:r>
              <a:rPr lang="en" sz="1600" dirty="0"/>
              <a:t>: sales in USD</a:t>
            </a:r>
            <a:endParaRPr sz="1600" dirty="0"/>
          </a:p>
          <a:p>
            <a:pPr marL="0" lvl="0" indent="0" algn="l" rtl="0">
              <a:spcBef>
                <a:spcPts val="0"/>
              </a:spcBef>
              <a:spcAft>
                <a:spcPts val="0"/>
              </a:spcAft>
              <a:buNone/>
            </a:pPr>
            <a:r>
              <a:rPr lang="en" sz="1600" b="1" dirty="0"/>
              <a:t>color:</a:t>
            </a:r>
            <a:r>
              <a:rPr lang="en" sz="1600" dirty="0"/>
              <a:t> grouping of continents</a:t>
            </a:r>
            <a:endParaRPr sz="1600" dirty="0"/>
          </a:p>
        </p:txBody>
      </p:sp>
      <p:sp>
        <p:nvSpPr>
          <p:cNvPr id="27" name="Google Shape;102;p20">
            <a:extLst>
              <a:ext uri="{FF2B5EF4-FFF2-40B4-BE49-F238E27FC236}">
                <a16:creationId xmlns:a16="http://schemas.microsoft.com/office/drawing/2014/main" id="{CB3C6A9B-38F7-4E49-BF49-F391C969D230}"/>
              </a:ext>
            </a:extLst>
          </p:cNvPr>
          <p:cNvSpPr txBox="1"/>
          <p:nvPr/>
        </p:nvSpPr>
        <p:spPr>
          <a:xfrm>
            <a:off x="1215757" y="1422354"/>
            <a:ext cx="3281742" cy="71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Sales by continent</a:t>
            </a:r>
            <a:endParaRPr dirty="0"/>
          </a:p>
        </p:txBody>
      </p:sp>
      <p:sp>
        <p:nvSpPr>
          <p:cNvPr id="28" name="Google Shape;103;p20">
            <a:extLst>
              <a:ext uri="{FF2B5EF4-FFF2-40B4-BE49-F238E27FC236}">
                <a16:creationId xmlns:a16="http://schemas.microsoft.com/office/drawing/2014/main" id="{71FFDF93-2351-4E15-A199-F54AAA4FBA6D}"/>
              </a:ext>
            </a:extLst>
          </p:cNvPr>
          <p:cNvSpPr txBox="1"/>
          <p:nvPr/>
        </p:nvSpPr>
        <p:spPr>
          <a:xfrm>
            <a:off x="6795997" y="5560138"/>
            <a:ext cx="4317455" cy="101008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t>x-axis (group)</a:t>
            </a:r>
            <a:r>
              <a:rPr lang="en" sz="1600" dirty="0"/>
              <a:t>: continent</a:t>
            </a:r>
            <a:endParaRPr sz="1600" dirty="0"/>
          </a:p>
          <a:p>
            <a:pPr marL="0" lvl="0" indent="0" algn="l" rtl="0">
              <a:spcBef>
                <a:spcPts val="0"/>
              </a:spcBef>
              <a:spcAft>
                <a:spcPts val="0"/>
              </a:spcAft>
              <a:buNone/>
            </a:pPr>
            <a:r>
              <a:rPr lang="en" sz="1600" b="1" dirty="0"/>
              <a:t>y-axis</a:t>
            </a:r>
            <a:r>
              <a:rPr lang="en" sz="1600" dirty="0"/>
              <a:t>: sales in USD</a:t>
            </a:r>
            <a:endParaRPr sz="1600" dirty="0"/>
          </a:p>
          <a:p>
            <a:pPr marL="0" lvl="0" indent="0" algn="l" rtl="0">
              <a:spcBef>
                <a:spcPts val="0"/>
              </a:spcBef>
              <a:spcAft>
                <a:spcPts val="0"/>
              </a:spcAft>
              <a:buNone/>
            </a:pPr>
            <a:r>
              <a:rPr lang="en" sz="1600" b="1" dirty="0"/>
              <a:t>color</a:t>
            </a:r>
            <a:r>
              <a:rPr lang="en" sz="1600" dirty="0"/>
              <a:t>: business unit (clothing, accessories, etc.)</a:t>
            </a:r>
            <a:endParaRPr sz="1600" dirty="0"/>
          </a:p>
        </p:txBody>
      </p:sp>
      <p:sp>
        <p:nvSpPr>
          <p:cNvPr id="29" name="Google Shape;104;p20">
            <a:extLst>
              <a:ext uri="{FF2B5EF4-FFF2-40B4-BE49-F238E27FC236}">
                <a16:creationId xmlns:a16="http://schemas.microsoft.com/office/drawing/2014/main" id="{AAC586EC-FF5C-458C-8E09-8AAE93789285}"/>
              </a:ext>
            </a:extLst>
          </p:cNvPr>
          <p:cNvSpPr txBox="1"/>
          <p:nvPr/>
        </p:nvSpPr>
        <p:spPr>
          <a:xfrm>
            <a:off x="6651119" y="1523168"/>
            <a:ext cx="4117704" cy="63129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Sales by business unit by continent</a:t>
            </a:r>
            <a:endParaRPr dirty="0"/>
          </a:p>
        </p:txBody>
      </p:sp>
      <p:pic>
        <p:nvPicPr>
          <p:cNvPr id="30" name="Google Shape;105;p20">
            <a:extLst>
              <a:ext uri="{FF2B5EF4-FFF2-40B4-BE49-F238E27FC236}">
                <a16:creationId xmlns:a16="http://schemas.microsoft.com/office/drawing/2014/main" id="{A030D7C5-BEA7-4A30-84C0-5DDDBD6857B4}"/>
              </a:ext>
            </a:extLst>
          </p:cNvPr>
          <p:cNvPicPr preferRelativeResize="0"/>
          <p:nvPr/>
        </p:nvPicPr>
        <p:blipFill rotWithShape="1">
          <a:blip r:embed="rId4">
            <a:alphaModFix/>
          </a:blip>
          <a:srcRect r="75248" b="50859"/>
          <a:stretch/>
        </p:blipFill>
        <p:spPr>
          <a:xfrm>
            <a:off x="5209117" y="2216651"/>
            <a:ext cx="3281742" cy="3180916"/>
          </a:xfrm>
          <a:prstGeom prst="rect">
            <a:avLst/>
          </a:prstGeom>
          <a:noFill/>
          <a:ln>
            <a:noFill/>
          </a:ln>
        </p:spPr>
      </p:pic>
      <p:pic>
        <p:nvPicPr>
          <p:cNvPr id="7" name="Picture 6">
            <a:extLst>
              <a:ext uri="{FF2B5EF4-FFF2-40B4-BE49-F238E27FC236}">
                <a16:creationId xmlns:a16="http://schemas.microsoft.com/office/drawing/2014/main" id="{5DEF591E-AA93-4B7F-913D-5D91FFCDC76A}"/>
              </a:ext>
            </a:extLst>
          </p:cNvPr>
          <p:cNvPicPr>
            <a:picLocks noChangeAspect="1"/>
          </p:cNvPicPr>
          <p:nvPr/>
        </p:nvPicPr>
        <p:blipFill>
          <a:blip r:embed="rId5"/>
          <a:stretch>
            <a:fillRect/>
          </a:stretch>
        </p:blipFill>
        <p:spPr>
          <a:xfrm>
            <a:off x="8954725" y="2496012"/>
            <a:ext cx="2593808" cy="2722578"/>
          </a:xfrm>
          <a:prstGeom prst="rect">
            <a:avLst/>
          </a:prstGeom>
        </p:spPr>
      </p:pic>
    </p:spTree>
    <p:extLst>
      <p:ext uri="{BB962C8B-B14F-4D97-AF65-F5344CB8AC3E}">
        <p14:creationId xmlns:p14="http://schemas.microsoft.com/office/powerpoint/2010/main" val="822258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79107-5AEC-41E5-B371-8944A4F770CD}"/>
              </a:ext>
            </a:extLst>
          </p:cNvPr>
          <p:cNvSpPr>
            <a:spLocks noGrp="1"/>
          </p:cNvSpPr>
          <p:nvPr>
            <p:ph type="title"/>
          </p:nvPr>
        </p:nvSpPr>
        <p:spPr>
          <a:xfrm>
            <a:off x="643467" y="321734"/>
            <a:ext cx="10905066" cy="1135737"/>
          </a:xfrm>
        </p:spPr>
        <p:txBody>
          <a:bodyPr>
            <a:normAutofit/>
          </a:bodyPr>
          <a:lstStyle/>
          <a:p>
            <a:r>
              <a:rPr lang="en-CA" sz="3600" dirty="0"/>
              <a:t>Types of Visualizations: Activity—Example</a:t>
            </a:r>
          </a:p>
        </p:txBody>
      </p:sp>
      <p:grpSp>
        <p:nvGrpSpPr>
          <p:cNvPr id="99" name="Group 98">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00" name="Isosceles Triangle 9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102">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04" name="Rectangle 103">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Isosceles Triangle 104">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a:extLst>
              <a:ext uri="{FF2B5EF4-FFF2-40B4-BE49-F238E27FC236}">
                <a16:creationId xmlns:a16="http://schemas.microsoft.com/office/drawing/2014/main" id="{17C5A973-47D8-4782-AFC9-627943B4B9F9}"/>
              </a:ext>
            </a:extLst>
          </p:cNvPr>
          <p:cNvPicPr>
            <a:picLocks noChangeAspect="1"/>
          </p:cNvPicPr>
          <p:nvPr/>
        </p:nvPicPr>
        <p:blipFill>
          <a:blip r:embed="rId3"/>
          <a:stretch>
            <a:fillRect/>
          </a:stretch>
        </p:blipFill>
        <p:spPr>
          <a:xfrm>
            <a:off x="478842" y="1847438"/>
            <a:ext cx="4347410" cy="3993473"/>
          </a:xfrm>
          <a:prstGeom prst="rect">
            <a:avLst/>
          </a:prstGeom>
        </p:spPr>
      </p:pic>
      <p:pic>
        <p:nvPicPr>
          <p:cNvPr id="6" name="Picture 5">
            <a:extLst>
              <a:ext uri="{FF2B5EF4-FFF2-40B4-BE49-F238E27FC236}">
                <a16:creationId xmlns:a16="http://schemas.microsoft.com/office/drawing/2014/main" id="{8CAFB62D-7E17-4886-B40D-7B86D22C3BDD}"/>
              </a:ext>
            </a:extLst>
          </p:cNvPr>
          <p:cNvPicPr>
            <a:picLocks noChangeAspect="1"/>
          </p:cNvPicPr>
          <p:nvPr/>
        </p:nvPicPr>
        <p:blipFill>
          <a:blip r:embed="rId4"/>
          <a:stretch>
            <a:fillRect/>
          </a:stretch>
        </p:blipFill>
        <p:spPr>
          <a:xfrm>
            <a:off x="5305094" y="1867856"/>
            <a:ext cx="6408063" cy="3952637"/>
          </a:xfrm>
          <a:prstGeom prst="rect">
            <a:avLst/>
          </a:prstGeom>
        </p:spPr>
      </p:pic>
    </p:spTree>
    <p:extLst>
      <p:ext uri="{BB962C8B-B14F-4D97-AF65-F5344CB8AC3E}">
        <p14:creationId xmlns:p14="http://schemas.microsoft.com/office/powerpoint/2010/main" val="4083059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 name="Rectangle 96">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879107-5AEC-41E5-B371-8944A4F770CD}"/>
              </a:ext>
            </a:extLst>
          </p:cNvPr>
          <p:cNvSpPr>
            <a:spLocks noGrp="1"/>
          </p:cNvSpPr>
          <p:nvPr>
            <p:ph type="title"/>
          </p:nvPr>
        </p:nvSpPr>
        <p:spPr>
          <a:xfrm>
            <a:off x="643467" y="321734"/>
            <a:ext cx="10905066" cy="1135737"/>
          </a:xfrm>
        </p:spPr>
        <p:txBody>
          <a:bodyPr>
            <a:normAutofit/>
          </a:bodyPr>
          <a:lstStyle/>
          <a:p>
            <a:r>
              <a:rPr lang="en-CA" sz="3600" dirty="0"/>
              <a:t>Design Principles</a:t>
            </a:r>
          </a:p>
        </p:txBody>
      </p:sp>
      <p:sp>
        <p:nvSpPr>
          <p:cNvPr id="3" name="Content Placeholder 2">
            <a:extLst>
              <a:ext uri="{FF2B5EF4-FFF2-40B4-BE49-F238E27FC236}">
                <a16:creationId xmlns:a16="http://schemas.microsoft.com/office/drawing/2014/main" id="{B7A36ED7-B921-46DE-A1CA-40C26354BA6A}"/>
              </a:ext>
            </a:extLst>
          </p:cNvPr>
          <p:cNvSpPr>
            <a:spLocks noGrp="1"/>
          </p:cNvSpPr>
          <p:nvPr>
            <p:ph idx="1"/>
          </p:nvPr>
        </p:nvSpPr>
        <p:spPr>
          <a:xfrm>
            <a:off x="643469" y="1782981"/>
            <a:ext cx="10905064" cy="4531872"/>
          </a:xfrm>
        </p:spPr>
        <p:txBody>
          <a:bodyPr>
            <a:normAutofit/>
          </a:bodyPr>
          <a:lstStyle/>
          <a:p>
            <a:pPr marL="457200" indent="-457200">
              <a:buFont typeface="+mj-lt"/>
              <a:buAutoNum type="arabicPeriod"/>
            </a:pPr>
            <a:r>
              <a:rPr lang="en-US" sz="2000" dirty="0"/>
              <a:t>Principle of proportional ink</a:t>
            </a:r>
          </a:p>
          <a:p>
            <a:pPr marL="457200" indent="-457200">
              <a:buFont typeface="+mj-lt"/>
              <a:buAutoNum type="arabicPeriod"/>
            </a:pPr>
            <a:r>
              <a:rPr lang="en-US" sz="2000" dirty="0"/>
              <a:t>Picking </a:t>
            </a:r>
            <a:r>
              <a:rPr lang="en-US" sz="2000" dirty="0" err="1"/>
              <a:t>colours</a:t>
            </a:r>
            <a:r>
              <a:rPr lang="en-US" sz="2000" dirty="0"/>
              <a:t> that have meaning</a:t>
            </a:r>
          </a:p>
          <a:p>
            <a:pPr marL="457200" indent="-457200">
              <a:buFont typeface="+mj-lt"/>
              <a:buAutoNum type="arabicPeriod"/>
            </a:pPr>
            <a:r>
              <a:rPr lang="en-US" sz="2000" dirty="0"/>
              <a:t>Use encodings to your advantage</a:t>
            </a:r>
          </a:p>
          <a:p>
            <a:pPr marL="457200" indent="-457200">
              <a:buFont typeface="+mj-lt"/>
              <a:buAutoNum type="arabicPeriod"/>
            </a:pPr>
            <a:r>
              <a:rPr lang="en-US" sz="2000" dirty="0"/>
              <a:t>Label clearly</a:t>
            </a:r>
          </a:p>
          <a:p>
            <a:endParaRPr lang="en-CA" sz="2200" dirty="0"/>
          </a:p>
        </p:txBody>
      </p:sp>
      <p:grpSp>
        <p:nvGrpSpPr>
          <p:cNvPr id="99" name="Group 98">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00" name="Isosceles Triangle 9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102">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04" name="Rectangle 103">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Isosceles Triangle 104">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7215319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0" name="Rectangle 10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879107-5AEC-41E5-B371-8944A4F770CD}"/>
              </a:ext>
            </a:extLst>
          </p:cNvPr>
          <p:cNvSpPr>
            <a:spLocks noGrp="1"/>
          </p:cNvSpPr>
          <p:nvPr>
            <p:ph type="title"/>
          </p:nvPr>
        </p:nvSpPr>
        <p:spPr>
          <a:xfrm>
            <a:off x="643467" y="321734"/>
            <a:ext cx="10905066" cy="1135737"/>
          </a:xfrm>
        </p:spPr>
        <p:txBody>
          <a:bodyPr>
            <a:normAutofit/>
          </a:bodyPr>
          <a:lstStyle/>
          <a:p>
            <a:r>
              <a:rPr lang="en-US" sz="3600" dirty="0"/>
              <a:t>The Principle of Proportional Ink</a:t>
            </a:r>
            <a:endParaRPr lang="en-CA" sz="3600" dirty="0"/>
          </a:p>
        </p:txBody>
      </p:sp>
      <p:sp>
        <p:nvSpPr>
          <p:cNvPr id="3" name="Content Placeholder 2">
            <a:extLst>
              <a:ext uri="{FF2B5EF4-FFF2-40B4-BE49-F238E27FC236}">
                <a16:creationId xmlns:a16="http://schemas.microsoft.com/office/drawing/2014/main" id="{B7A36ED7-B921-46DE-A1CA-40C26354BA6A}"/>
              </a:ext>
            </a:extLst>
          </p:cNvPr>
          <p:cNvSpPr>
            <a:spLocks noGrp="1"/>
          </p:cNvSpPr>
          <p:nvPr>
            <p:ph idx="1"/>
          </p:nvPr>
        </p:nvSpPr>
        <p:spPr>
          <a:xfrm>
            <a:off x="643469" y="1782981"/>
            <a:ext cx="4008384" cy="4393982"/>
          </a:xfrm>
        </p:spPr>
        <p:txBody>
          <a:bodyPr>
            <a:normAutofit/>
          </a:bodyPr>
          <a:lstStyle/>
          <a:p>
            <a:r>
              <a:rPr lang="en-US" sz="2000" b="1" dirty="0"/>
              <a:t>The principle of proportional ink</a:t>
            </a:r>
            <a:r>
              <a:rPr lang="en-US" sz="2000" dirty="0"/>
              <a:t>: The sizes of shaded areas in a visualization need to be proportional to the data values they represent.</a:t>
            </a:r>
          </a:p>
          <a:p>
            <a:endParaRPr lang="en-CA" sz="2000" dirty="0"/>
          </a:p>
        </p:txBody>
      </p:sp>
      <p:grpSp>
        <p:nvGrpSpPr>
          <p:cNvPr id="112" name="Group 1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13" name="Isosceles Triangle 1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Google Shape;135;p25">
            <a:extLst>
              <a:ext uri="{FF2B5EF4-FFF2-40B4-BE49-F238E27FC236}">
                <a16:creationId xmlns:a16="http://schemas.microsoft.com/office/drawing/2014/main" id="{7E28A04C-BA68-45B5-9AAA-ADB6B678DEC2}"/>
              </a:ext>
            </a:extLst>
          </p:cNvPr>
          <p:cNvPicPr preferRelativeResize="0"/>
          <p:nvPr/>
        </p:nvPicPr>
        <p:blipFill>
          <a:blip r:embed="rId3"/>
          <a:stretch>
            <a:fillRect/>
          </a:stretch>
        </p:blipFill>
        <p:spPr>
          <a:xfrm>
            <a:off x="6064146" y="1782981"/>
            <a:ext cx="4715559" cy="4361892"/>
          </a:xfrm>
          <a:prstGeom prst="rect">
            <a:avLst/>
          </a:prstGeom>
          <a:noFill/>
        </p:spPr>
      </p:pic>
      <p:grpSp>
        <p:nvGrpSpPr>
          <p:cNvPr id="116" name="Group 1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17" name="Rectangle 1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Isosceles Triangle 1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59929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0" name="Rectangle 10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879107-5AEC-41E5-B371-8944A4F770CD}"/>
              </a:ext>
            </a:extLst>
          </p:cNvPr>
          <p:cNvSpPr>
            <a:spLocks noGrp="1"/>
          </p:cNvSpPr>
          <p:nvPr>
            <p:ph type="title"/>
          </p:nvPr>
        </p:nvSpPr>
        <p:spPr>
          <a:xfrm>
            <a:off x="643467" y="321734"/>
            <a:ext cx="10905066" cy="1135737"/>
          </a:xfrm>
        </p:spPr>
        <p:txBody>
          <a:bodyPr>
            <a:normAutofit/>
          </a:bodyPr>
          <a:lstStyle/>
          <a:p>
            <a:r>
              <a:rPr lang="en-US" sz="3600" dirty="0"/>
              <a:t>The Principle of Proportional Ink</a:t>
            </a:r>
            <a:endParaRPr lang="en-CA" sz="3600" dirty="0"/>
          </a:p>
        </p:txBody>
      </p:sp>
      <p:grpSp>
        <p:nvGrpSpPr>
          <p:cNvPr id="112" name="Group 1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13" name="Isosceles Triangle 1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17" name="Rectangle 1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Isosceles Triangle 1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4" name="Google Shape;141;p26">
            <a:extLst>
              <a:ext uri="{FF2B5EF4-FFF2-40B4-BE49-F238E27FC236}">
                <a16:creationId xmlns:a16="http://schemas.microsoft.com/office/drawing/2014/main" id="{38FA9B4D-167F-4B7F-823E-6940B7F59401}"/>
              </a:ext>
            </a:extLst>
          </p:cNvPr>
          <p:cNvPicPr preferRelativeResize="0"/>
          <p:nvPr/>
        </p:nvPicPr>
        <p:blipFill>
          <a:blip r:embed="rId3">
            <a:alphaModFix/>
          </a:blip>
          <a:stretch>
            <a:fillRect/>
          </a:stretch>
        </p:blipFill>
        <p:spPr>
          <a:xfrm>
            <a:off x="469466" y="1764804"/>
            <a:ext cx="5392832" cy="3328392"/>
          </a:xfrm>
          <a:prstGeom prst="rect">
            <a:avLst/>
          </a:prstGeom>
          <a:noFill/>
          <a:ln>
            <a:noFill/>
          </a:ln>
        </p:spPr>
      </p:pic>
      <p:pic>
        <p:nvPicPr>
          <p:cNvPr id="15" name="Google Shape;142;p26">
            <a:extLst>
              <a:ext uri="{FF2B5EF4-FFF2-40B4-BE49-F238E27FC236}">
                <a16:creationId xmlns:a16="http://schemas.microsoft.com/office/drawing/2014/main" id="{61BE8E2D-A841-4F29-8A5E-433095AEC400}"/>
              </a:ext>
            </a:extLst>
          </p:cNvPr>
          <p:cNvPicPr preferRelativeResize="0"/>
          <p:nvPr/>
        </p:nvPicPr>
        <p:blipFill>
          <a:blip r:embed="rId4">
            <a:alphaModFix/>
          </a:blip>
          <a:stretch>
            <a:fillRect/>
          </a:stretch>
        </p:blipFill>
        <p:spPr>
          <a:xfrm>
            <a:off x="6331764" y="1764804"/>
            <a:ext cx="5390769" cy="3328392"/>
          </a:xfrm>
          <a:prstGeom prst="rect">
            <a:avLst/>
          </a:prstGeom>
          <a:noFill/>
          <a:ln>
            <a:noFill/>
          </a:ln>
        </p:spPr>
      </p:pic>
    </p:spTree>
    <p:extLst>
      <p:ext uri="{BB962C8B-B14F-4D97-AF65-F5344CB8AC3E}">
        <p14:creationId xmlns:p14="http://schemas.microsoft.com/office/powerpoint/2010/main" val="6223981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8" name="Rectangle 9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879107-5AEC-41E5-B371-8944A4F770CD}"/>
              </a:ext>
            </a:extLst>
          </p:cNvPr>
          <p:cNvSpPr>
            <a:spLocks noGrp="1"/>
          </p:cNvSpPr>
          <p:nvPr>
            <p:ph type="title"/>
          </p:nvPr>
        </p:nvSpPr>
        <p:spPr>
          <a:xfrm>
            <a:off x="643467" y="321734"/>
            <a:ext cx="10905066" cy="1135737"/>
          </a:xfrm>
        </p:spPr>
        <p:txBody>
          <a:bodyPr>
            <a:normAutofit/>
          </a:bodyPr>
          <a:lstStyle/>
          <a:p>
            <a:r>
              <a:rPr lang="en-US" sz="3600" dirty="0"/>
              <a:t>Using </a:t>
            </a:r>
            <a:r>
              <a:rPr lang="en-US" sz="3600"/>
              <a:t>Colour</a:t>
            </a:r>
            <a:endParaRPr lang="en-CA" sz="3600" dirty="0"/>
          </a:p>
        </p:txBody>
      </p:sp>
      <p:sp>
        <p:nvSpPr>
          <p:cNvPr id="3" name="Content Placeholder 2">
            <a:extLst>
              <a:ext uri="{FF2B5EF4-FFF2-40B4-BE49-F238E27FC236}">
                <a16:creationId xmlns:a16="http://schemas.microsoft.com/office/drawing/2014/main" id="{B7A36ED7-B921-46DE-A1CA-40C26354BA6A}"/>
              </a:ext>
            </a:extLst>
          </p:cNvPr>
          <p:cNvSpPr>
            <a:spLocks noGrp="1"/>
          </p:cNvSpPr>
          <p:nvPr>
            <p:ph idx="1"/>
          </p:nvPr>
        </p:nvSpPr>
        <p:spPr>
          <a:xfrm>
            <a:off x="643469" y="1782981"/>
            <a:ext cx="4008384" cy="4393982"/>
          </a:xfrm>
        </p:spPr>
        <p:txBody>
          <a:bodyPr>
            <a:normAutofit/>
          </a:bodyPr>
          <a:lstStyle/>
          <a:p>
            <a:r>
              <a:rPr lang="en-US" sz="1900"/>
              <a:t>Components of colour:</a:t>
            </a:r>
          </a:p>
          <a:p>
            <a:pPr lvl="1"/>
            <a:r>
              <a:rPr lang="en-US" sz="1900"/>
              <a:t>Hue (orange, blue, green, etc.)</a:t>
            </a:r>
          </a:p>
          <a:p>
            <a:pPr lvl="1"/>
            <a:r>
              <a:rPr lang="en-US" sz="1900"/>
              <a:t>Saturation (intensity)</a:t>
            </a:r>
          </a:p>
          <a:p>
            <a:r>
              <a:rPr lang="en-US" sz="1900"/>
              <a:t>Can use </a:t>
            </a:r>
            <a:r>
              <a:rPr lang="en-US" sz="1900" b="1"/>
              <a:t>colour</a:t>
            </a:r>
            <a:r>
              <a:rPr lang="en-US" sz="1900"/>
              <a:t> (hue) to represent discrete items or groups that don't have an intrinsic order.</a:t>
            </a:r>
          </a:p>
          <a:p>
            <a:r>
              <a:rPr lang="en-US" sz="1900"/>
              <a:t>Can use </a:t>
            </a:r>
            <a:r>
              <a:rPr lang="en-US" sz="1900" b="1"/>
              <a:t>color</a:t>
            </a:r>
            <a:r>
              <a:rPr lang="en-US" sz="1900"/>
              <a:t> (saturation) to represent data values on a sequential scale.</a:t>
            </a:r>
          </a:p>
          <a:p>
            <a:r>
              <a:rPr lang="en-US" sz="1900"/>
              <a:t>Can use </a:t>
            </a:r>
            <a:r>
              <a:rPr lang="en-US" sz="1900" b="1"/>
              <a:t>color</a:t>
            </a:r>
            <a:r>
              <a:rPr lang="en-US" sz="1900"/>
              <a:t> (hue and saturation) to represent data values on a divergent scale.</a:t>
            </a:r>
          </a:p>
          <a:p>
            <a:r>
              <a:rPr lang="en-US" sz="1900"/>
              <a:t>Can use color (hue) to highlight a particular group.</a:t>
            </a:r>
          </a:p>
          <a:p>
            <a:pPr marL="457200" indent="-457200">
              <a:buFont typeface="+mj-lt"/>
              <a:buAutoNum type="arabicPeriod"/>
            </a:pPr>
            <a:endParaRPr lang="en-US" sz="1900"/>
          </a:p>
          <a:p>
            <a:pPr marL="457200" indent="-457200">
              <a:buFont typeface="+mj-lt"/>
              <a:buAutoNum type="arabicPeriod"/>
            </a:pPr>
            <a:endParaRPr lang="en-US" sz="1900"/>
          </a:p>
        </p:txBody>
      </p:sp>
      <p:grpSp>
        <p:nvGrpSpPr>
          <p:cNvPr id="100" name="Group 99">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01" name="Isosceles Triangle 10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Google Shape;148;p27" descr="Chart, funnel chart&#10;&#10;Description automatically generated">
            <a:extLst>
              <a:ext uri="{FF2B5EF4-FFF2-40B4-BE49-F238E27FC236}">
                <a16:creationId xmlns:a16="http://schemas.microsoft.com/office/drawing/2014/main" id="{4C2FD792-6BDB-44DB-A5E3-D8E8ED5CE61D}"/>
              </a:ext>
            </a:extLst>
          </p:cNvPr>
          <p:cNvPicPr preferRelativeResize="0"/>
          <p:nvPr/>
        </p:nvPicPr>
        <p:blipFill>
          <a:blip r:embed="rId3"/>
          <a:stretch>
            <a:fillRect/>
          </a:stretch>
        </p:blipFill>
        <p:spPr>
          <a:xfrm>
            <a:off x="6606288" y="1782981"/>
            <a:ext cx="3631275" cy="4361892"/>
          </a:xfrm>
          <a:prstGeom prst="rect">
            <a:avLst/>
          </a:prstGeom>
          <a:noFill/>
        </p:spPr>
      </p:pic>
      <p:grpSp>
        <p:nvGrpSpPr>
          <p:cNvPr id="104" name="Group 10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05" name="Rectangle 10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32965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3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8FC763B-F8B3-4253-B7C1-713F08E5E8DF}"/>
              </a:ext>
            </a:extLst>
          </p:cNvPr>
          <p:cNvSpPr>
            <a:spLocks noGrp="1"/>
          </p:cNvSpPr>
          <p:nvPr>
            <p:ph type="title"/>
          </p:nvPr>
        </p:nvSpPr>
        <p:spPr>
          <a:xfrm>
            <a:off x="643467" y="321734"/>
            <a:ext cx="10905066" cy="1135737"/>
          </a:xfrm>
        </p:spPr>
        <p:txBody>
          <a:bodyPr>
            <a:normAutofit/>
          </a:bodyPr>
          <a:lstStyle/>
          <a:p>
            <a:r>
              <a:rPr lang="en-CA" sz="3600"/>
              <a:t>Introduction</a:t>
            </a:r>
            <a:endParaRPr lang="en-CA" sz="3600" dirty="0"/>
          </a:p>
        </p:txBody>
      </p:sp>
      <p:sp>
        <p:nvSpPr>
          <p:cNvPr id="3" name="Content Placeholder 2">
            <a:extLst>
              <a:ext uri="{FF2B5EF4-FFF2-40B4-BE49-F238E27FC236}">
                <a16:creationId xmlns:a16="http://schemas.microsoft.com/office/drawing/2014/main" id="{7CFA885C-ABA2-49F5-ADE4-4FC8C86C7605}"/>
              </a:ext>
            </a:extLst>
          </p:cNvPr>
          <p:cNvSpPr>
            <a:spLocks noGrp="1"/>
          </p:cNvSpPr>
          <p:nvPr>
            <p:ph idx="1"/>
          </p:nvPr>
        </p:nvSpPr>
        <p:spPr>
          <a:xfrm>
            <a:off x="643468" y="1782981"/>
            <a:ext cx="6995581" cy="4393982"/>
          </a:xfrm>
        </p:spPr>
        <p:txBody>
          <a:bodyPr>
            <a:noAutofit/>
          </a:bodyPr>
          <a:lstStyle/>
          <a:p>
            <a:r>
              <a:rPr lang="en-CA" sz="2000" dirty="0"/>
              <a:t>Instructor: Dr. Jeremy Eng (engj@saskpolytech.ca)</a:t>
            </a:r>
          </a:p>
          <a:p>
            <a:r>
              <a:rPr lang="en-CA" sz="2000" dirty="0"/>
              <a:t>Lead Cloud Applications and Data Instructor at </a:t>
            </a:r>
            <a:r>
              <a:rPr lang="en-CA" sz="2000" dirty="0" err="1"/>
              <a:t>Sask</a:t>
            </a:r>
            <a:r>
              <a:rPr lang="en-CA" sz="2000" dirty="0"/>
              <a:t> Polytech</a:t>
            </a:r>
          </a:p>
          <a:p>
            <a:r>
              <a:rPr lang="en-CA" sz="2000" dirty="0"/>
              <a:t>Born and raised in Saskatoon, Saskatchewan</a:t>
            </a:r>
          </a:p>
          <a:p>
            <a:r>
              <a:rPr lang="en-CA" sz="2000" dirty="0"/>
              <a:t>PhD in Statistics</a:t>
            </a:r>
          </a:p>
          <a:p>
            <a:r>
              <a:rPr lang="en-CA" sz="2000" dirty="0"/>
              <a:t>Research Areas:</a:t>
            </a:r>
          </a:p>
          <a:p>
            <a:pPr lvl="1"/>
            <a:r>
              <a:rPr lang="en-CA" sz="1800" dirty="0"/>
              <a:t>Big data simulations involving Monte Carlo techniques</a:t>
            </a:r>
          </a:p>
          <a:p>
            <a:pPr lvl="1"/>
            <a:r>
              <a:rPr lang="en-CA" sz="1800" dirty="0"/>
              <a:t>Developing and applying machine learning techniques to model COVID-19 spread in Saskatchewan and Canada (PMCMC)</a:t>
            </a:r>
          </a:p>
          <a:p>
            <a:r>
              <a:rPr lang="en-CA" sz="2000" dirty="0"/>
              <a:t>Microsoft Certified Trainer</a:t>
            </a:r>
          </a:p>
          <a:p>
            <a:r>
              <a:rPr lang="en-CA" sz="2000" dirty="0"/>
              <a:t>LinkedIn: </a:t>
            </a:r>
            <a:r>
              <a:rPr lang="en-CA" sz="2000" dirty="0">
                <a:hlinkClick r:id="rId3"/>
              </a:rPr>
              <a:t>https://www.linkedin.com/in/jeremy-eng-sk/</a:t>
            </a:r>
            <a:endParaRPr lang="en-CA" sz="2000" dirty="0"/>
          </a:p>
          <a:p>
            <a:endParaRPr lang="en-US" sz="2000" dirty="0"/>
          </a:p>
          <a:p>
            <a:endParaRPr lang="en-CA" sz="2000" dirty="0"/>
          </a:p>
          <a:p>
            <a:endParaRPr lang="en-CA" sz="2000" dirty="0"/>
          </a:p>
        </p:txBody>
      </p:sp>
      <p:grpSp>
        <p:nvGrpSpPr>
          <p:cNvPr id="42" name="Group 4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58" name="Isosceles Triangle 4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4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60" name="Rectangle 4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Isosceles Triangle 4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2" name="Picture 11" descr="A person with the arms crossed&#10;&#10;Description automatically generated with medium confidence">
            <a:extLst>
              <a:ext uri="{FF2B5EF4-FFF2-40B4-BE49-F238E27FC236}">
                <a16:creationId xmlns:a16="http://schemas.microsoft.com/office/drawing/2014/main" id="{9C469F5E-E8B2-4BE4-B102-555C9395D4ED}"/>
              </a:ext>
            </a:extLst>
          </p:cNvPr>
          <p:cNvPicPr>
            <a:picLocks noChangeAspect="1"/>
          </p:cNvPicPr>
          <p:nvPr/>
        </p:nvPicPr>
        <p:blipFill>
          <a:blip r:embed="rId4"/>
          <a:stretch>
            <a:fillRect/>
          </a:stretch>
        </p:blipFill>
        <p:spPr>
          <a:xfrm>
            <a:off x="8191843" y="1457471"/>
            <a:ext cx="3356688" cy="3356688"/>
          </a:xfrm>
          <a:prstGeom prst="rect">
            <a:avLst/>
          </a:prstGeom>
        </p:spPr>
      </p:pic>
    </p:spTree>
    <p:extLst>
      <p:ext uri="{BB962C8B-B14F-4D97-AF65-F5344CB8AC3E}">
        <p14:creationId xmlns:p14="http://schemas.microsoft.com/office/powerpoint/2010/main" val="27105706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8" name="Rectangle 9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879107-5AEC-41E5-B371-8944A4F770CD}"/>
              </a:ext>
            </a:extLst>
          </p:cNvPr>
          <p:cNvSpPr>
            <a:spLocks noGrp="1"/>
          </p:cNvSpPr>
          <p:nvPr>
            <p:ph type="title"/>
          </p:nvPr>
        </p:nvSpPr>
        <p:spPr>
          <a:xfrm>
            <a:off x="643467" y="321734"/>
            <a:ext cx="10905066" cy="1135737"/>
          </a:xfrm>
        </p:spPr>
        <p:txBody>
          <a:bodyPr>
            <a:normAutofit/>
          </a:bodyPr>
          <a:lstStyle/>
          <a:p>
            <a:r>
              <a:rPr lang="en-US" sz="3600" dirty="0"/>
              <a:t>Using </a:t>
            </a:r>
            <a:r>
              <a:rPr lang="en-US" sz="3600"/>
              <a:t>Colour</a:t>
            </a:r>
            <a:endParaRPr lang="en-CA" sz="3600" dirty="0"/>
          </a:p>
        </p:txBody>
      </p:sp>
      <p:sp>
        <p:nvSpPr>
          <p:cNvPr id="3" name="Content Placeholder 2">
            <a:extLst>
              <a:ext uri="{FF2B5EF4-FFF2-40B4-BE49-F238E27FC236}">
                <a16:creationId xmlns:a16="http://schemas.microsoft.com/office/drawing/2014/main" id="{B7A36ED7-B921-46DE-A1CA-40C26354BA6A}"/>
              </a:ext>
            </a:extLst>
          </p:cNvPr>
          <p:cNvSpPr>
            <a:spLocks noGrp="1"/>
          </p:cNvSpPr>
          <p:nvPr>
            <p:ph idx="1"/>
          </p:nvPr>
        </p:nvSpPr>
        <p:spPr>
          <a:xfrm>
            <a:off x="643469" y="1782981"/>
            <a:ext cx="4008384" cy="4393982"/>
          </a:xfrm>
        </p:spPr>
        <p:txBody>
          <a:bodyPr>
            <a:normAutofit/>
          </a:bodyPr>
          <a:lstStyle/>
          <a:p>
            <a:r>
              <a:rPr lang="en-US" sz="1900"/>
              <a:t>Components of colour:</a:t>
            </a:r>
          </a:p>
          <a:p>
            <a:pPr lvl="1"/>
            <a:r>
              <a:rPr lang="en-US" sz="1900"/>
              <a:t>Hue (orange, blue, green, etc.)</a:t>
            </a:r>
          </a:p>
          <a:p>
            <a:pPr lvl="1"/>
            <a:r>
              <a:rPr lang="en-US" sz="1900"/>
              <a:t>Saturation (intensity)</a:t>
            </a:r>
          </a:p>
          <a:p>
            <a:r>
              <a:rPr lang="en-US" sz="1900"/>
              <a:t>Can use </a:t>
            </a:r>
            <a:r>
              <a:rPr lang="en-US" sz="1900" b="1"/>
              <a:t>colour</a:t>
            </a:r>
            <a:r>
              <a:rPr lang="en-US" sz="1900"/>
              <a:t> (hue) to represent discrete items or groups that don't have an intrinsic order.</a:t>
            </a:r>
          </a:p>
          <a:p>
            <a:r>
              <a:rPr lang="en-US" sz="1900"/>
              <a:t>Can use </a:t>
            </a:r>
            <a:r>
              <a:rPr lang="en-US" sz="1900" b="1"/>
              <a:t>color</a:t>
            </a:r>
            <a:r>
              <a:rPr lang="en-US" sz="1900"/>
              <a:t> (saturation) to represent data values on a sequential scale.</a:t>
            </a:r>
          </a:p>
          <a:p>
            <a:r>
              <a:rPr lang="en-US" sz="1900"/>
              <a:t>Can use </a:t>
            </a:r>
            <a:r>
              <a:rPr lang="en-US" sz="1900" b="1"/>
              <a:t>color</a:t>
            </a:r>
            <a:r>
              <a:rPr lang="en-US" sz="1900"/>
              <a:t> (hue and saturation) to represent data values on a divergent scale.</a:t>
            </a:r>
          </a:p>
          <a:p>
            <a:r>
              <a:rPr lang="en-US" sz="1900"/>
              <a:t>Can use color (hue) to highlight a particular group.</a:t>
            </a:r>
          </a:p>
          <a:p>
            <a:pPr marL="457200" indent="-457200">
              <a:buFont typeface="+mj-lt"/>
              <a:buAutoNum type="arabicPeriod"/>
            </a:pPr>
            <a:endParaRPr lang="en-US" sz="1900"/>
          </a:p>
          <a:p>
            <a:pPr marL="457200" indent="-457200">
              <a:buFont typeface="+mj-lt"/>
              <a:buAutoNum type="arabicPeriod"/>
            </a:pPr>
            <a:endParaRPr lang="en-US" sz="1900"/>
          </a:p>
        </p:txBody>
      </p:sp>
      <p:grpSp>
        <p:nvGrpSpPr>
          <p:cNvPr id="100" name="Group 99">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01" name="Isosceles Triangle 10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Google Shape;156;p28" descr="Map&#10;&#10;Description automatically generated">
            <a:extLst>
              <a:ext uri="{FF2B5EF4-FFF2-40B4-BE49-F238E27FC236}">
                <a16:creationId xmlns:a16="http://schemas.microsoft.com/office/drawing/2014/main" id="{DCFCBD87-7BB2-412D-8F53-1E056059CAA6}"/>
              </a:ext>
            </a:extLst>
          </p:cNvPr>
          <p:cNvPicPr preferRelativeResize="0"/>
          <p:nvPr/>
        </p:nvPicPr>
        <p:blipFill>
          <a:blip r:embed="rId3"/>
          <a:stretch>
            <a:fillRect/>
          </a:stretch>
        </p:blipFill>
        <p:spPr>
          <a:xfrm>
            <a:off x="5513998" y="1782981"/>
            <a:ext cx="5815856" cy="4361892"/>
          </a:xfrm>
          <a:prstGeom prst="rect">
            <a:avLst/>
          </a:prstGeom>
          <a:noFill/>
        </p:spPr>
      </p:pic>
      <p:grpSp>
        <p:nvGrpSpPr>
          <p:cNvPr id="104" name="Group 10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05" name="Rectangle 10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506214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879107-5AEC-41E5-B371-8944A4F770CD}"/>
              </a:ext>
            </a:extLst>
          </p:cNvPr>
          <p:cNvSpPr>
            <a:spLocks noGrp="1"/>
          </p:cNvSpPr>
          <p:nvPr>
            <p:ph type="title"/>
          </p:nvPr>
        </p:nvSpPr>
        <p:spPr>
          <a:xfrm>
            <a:off x="643467" y="321734"/>
            <a:ext cx="10905066" cy="1135737"/>
          </a:xfrm>
        </p:spPr>
        <p:txBody>
          <a:bodyPr>
            <a:normAutofit/>
          </a:bodyPr>
          <a:lstStyle/>
          <a:p>
            <a:r>
              <a:rPr lang="en-US" sz="3600" dirty="0"/>
              <a:t>Using </a:t>
            </a:r>
            <a:r>
              <a:rPr lang="en-US" sz="3600"/>
              <a:t>Colour</a:t>
            </a:r>
            <a:endParaRPr lang="en-CA" sz="3600" dirty="0"/>
          </a:p>
        </p:txBody>
      </p:sp>
      <p:sp>
        <p:nvSpPr>
          <p:cNvPr id="3" name="Content Placeholder 2">
            <a:extLst>
              <a:ext uri="{FF2B5EF4-FFF2-40B4-BE49-F238E27FC236}">
                <a16:creationId xmlns:a16="http://schemas.microsoft.com/office/drawing/2014/main" id="{B7A36ED7-B921-46DE-A1CA-40C26354BA6A}"/>
              </a:ext>
            </a:extLst>
          </p:cNvPr>
          <p:cNvSpPr>
            <a:spLocks noGrp="1"/>
          </p:cNvSpPr>
          <p:nvPr>
            <p:ph idx="1"/>
          </p:nvPr>
        </p:nvSpPr>
        <p:spPr>
          <a:xfrm>
            <a:off x="643469" y="1782981"/>
            <a:ext cx="4008384" cy="4393982"/>
          </a:xfrm>
        </p:spPr>
        <p:txBody>
          <a:bodyPr>
            <a:normAutofit/>
          </a:bodyPr>
          <a:lstStyle/>
          <a:p>
            <a:r>
              <a:rPr lang="en-US" sz="1900"/>
              <a:t>Components of colour:</a:t>
            </a:r>
          </a:p>
          <a:p>
            <a:pPr lvl="1"/>
            <a:r>
              <a:rPr lang="en-US" sz="1900"/>
              <a:t>Hue (orange, blue, green, etc.)</a:t>
            </a:r>
          </a:p>
          <a:p>
            <a:pPr lvl="1"/>
            <a:r>
              <a:rPr lang="en-US" sz="1900"/>
              <a:t>Saturation (intensity)</a:t>
            </a:r>
          </a:p>
          <a:p>
            <a:r>
              <a:rPr lang="en-US" sz="1900"/>
              <a:t>Can use </a:t>
            </a:r>
            <a:r>
              <a:rPr lang="en-US" sz="1900" b="1"/>
              <a:t>colour</a:t>
            </a:r>
            <a:r>
              <a:rPr lang="en-US" sz="1900"/>
              <a:t> (hue) to represent discrete items or groups that don't have an intrinsic order.</a:t>
            </a:r>
          </a:p>
          <a:p>
            <a:r>
              <a:rPr lang="en-US" sz="1900"/>
              <a:t>Can use </a:t>
            </a:r>
            <a:r>
              <a:rPr lang="en-US" sz="1900" b="1"/>
              <a:t>color</a:t>
            </a:r>
            <a:r>
              <a:rPr lang="en-US" sz="1900"/>
              <a:t> (saturation) to represent data values on a sequential scale.</a:t>
            </a:r>
          </a:p>
          <a:p>
            <a:r>
              <a:rPr lang="en-US" sz="1900"/>
              <a:t>Can use </a:t>
            </a:r>
            <a:r>
              <a:rPr lang="en-US" sz="1900" b="1"/>
              <a:t>color</a:t>
            </a:r>
            <a:r>
              <a:rPr lang="en-US" sz="1900"/>
              <a:t> (hue and saturation) to represent data values on a divergent scale.</a:t>
            </a:r>
          </a:p>
          <a:p>
            <a:r>
              <a:rPr lang="en-US" sz="1900"/>
              <a:t>Can use color (hue) to highlight a particular group.</a:t>
            </a:r>
          </a:p>
          <a:p>
            <a:pPr marL="457200" indent="-457200">
              <a:buFont typeface="+mj-lt"/>
              <a:buAutoNum type="arabicPeriod"/>
            </a:pPr>
            <a:endParaRPr lang="en-US" sz="1900"/>
          </a:p>
          <a:p>
            <a:pPr marL="457200" indent="-457200">
              <a:buFont typeface="+mj-lt"/>
              <a:buAutoNum type="arabicPeriod"/>
            </a:pPr>
            <a:endParaRPr lang="en-US" sz="1900"/>
          </a:p>
        </p:txBody>
      </p:sp>
      <p:grpSp>
        <p:nvGrpSpPr>
          <p:cNvPr id="113" name="Group 1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14" name="Isosceles Triangle 1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Google Shape;161;p29">
            <a:extLst>
              <a:ext uri="{FF2B5EF4-FFF2-40B4-BE49-F238E27FC236}">
                <a16:creationId xmlns:a16="http://schemas.microsoft.com/office/drawing/2014/main" id="{E90D0E0B-E747-4AB8-9A83-FAFBC5F0FAF6}"/>
              </a:ext>
            </a:extLst>
          </p:cNvPr>
          <p:cNvPicPr preferRelativeResize="0"/>
          <p:nvPr/>
        </p:nvPicPr>
        <p:blipFill>
          <a:blip r:embed="rId3"/>
          <a:stretch>
            <a:fillRect/>
          </a:stretch>
        </p:blipFill>
        <p:spPr>
          <a:xfrm>
            <a:off x="5513998" y="1782981"/>
            <a:ext cx="5815856" cy="4361892"/>
          </a:xfrm>
          <a:prstGeom prst="rect">
            <a:avLst/>
          </a:prstGeom>
          <a:noFill/>
        </p:spPr>
      </p:pic>
      <p:grpSp>
        <p:nvGrpSpPr>
          <p:cNvPr id="117" name="Group 1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18" name="Rectangle 1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Isosceles Triangle 1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483826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 name="Rectangle 12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879107-5AEC-41E5-B371-8944A4F770CD}"/>
              </a:ext>
            </a:extLst>
          </p:cNvPr>
          <p:cNvSpPr>
            <a:spLocks noGrp="1"/>
          </p:cNvSpPr>
          <p:nvPr>
            <p:ph type="title"/>
          </p:nvPr>
        </p:nvSpPr>
        <p:spPr>
          <a:xfrm>
            <a:off x="643467" y="321734"/>
            <a:ext cx="10905066" cy="1135737"/>
          </a:xfrm>
        </p:spPr>
        <p:txBody>
          <a:bodyPr>
            <a:normAutofit/>
          </a:bodyPr>
          <a:lstStyle/>
          <a:p>
            <a:r>
              <a:rPr lang="en-US" sz="3600" dirty="0"/>
              <a:t>Using </a:t>
            </a:r>
            <a:r>
              <a:rPr lang="en-US" sz="3600"/>
              <a:t>Colour</a:t>
            </a:r>
            <a:endParaRPr lang="en-CA" sz="3600" dirty="0"/>
          </a:p>
        </p:txBody>
      </p:sp>
      <p:sp>
        <p:nvSpPr>
          <p:cNvPr id="3" name="Content Placeholder 2">
            <a:extLst>
              <a:ext uri="{FF2B5EF4-FFF2-40B4-BE49-F238E27FC236}">
                <a16:creationId xmlns:a16="http://schemas.microsoft.com/office/drawing/2014/main" id="{B7A36ED7-B921-46DE-A1CA-40C26354BA6A}"/>
              </a:ext>
            </a:extLst>
          </p:cNvPr>
          <p:cNvSpPr>
            <a:spLocks noGrp="1"/>
          </p:cNvSpPr>
          <p:nvPr>
            <p:ph idx="1"/>
          </p:nvPr>
        </p:nvSpPr>
        <p:spPr>
          <a:xfrm>
            <a:off x="643469" y="1782981"/>
            <a:ext cx="4008384" cy="4393982"/>
          </a:xfrm>
        </p:spPr>
        <p:txBody>
          <a:bodyPr>
            <a:normAutofit/>
          </a:bodyPr>
          <a:lstStyle/>
          <a:p>
            <a:r>
              <a:rPr lang="en-US" sz="1900" dirty="0"/>
              <a:t>Components of </a:t>
            </a:r>
            <a:r>
              <a:rPr lang="en-US" sz="1900" dirty="0" err="1"/>
              <a:t>colour</a:t>
            </a:r>
            <a:r>
              <a:rPr lang="en-US" sz="1900" dirty="0"/>
              <a:t>:</a:t>
            </a:r>
          </a:p>
          <a:p>
            <a:pPr lvl="1"/>
            <a:r>
              <a:rPr lang="en-US" sz="1900" dirty="0"/>
              <a:t>Hue (orange, blue, green, etc.)</a:t>
            </a:r>
          </a:p>
          <a:p>
            <a:pPr lvl="1"/>
            <a:r>
              <a:rPr lang="en-US" sz="1900" dirty="0"/>
              <a:t>Saturation (intensity)</a:t>
            </a:r>
          </a:p>
          <a:p>
            <a:r>
              <a:rPr lang="en-US" sz="1900" dirty="0"/>
              <a:t>Can use </a:t>
            </a:r>
            <a:r>
              <a:rPr lang="en-US" sz="1900" b="1" dirty="0" err="1"/>
              <a:t>colour</a:t>
            </a:r>
            <a:r>
              <a:rPr lang="en-US" sz="1900" dirty="0"/>
              <a:t> (hue) to represent discrete items or groups that don't have an intrinsic order.</a:t>
            </a:r>
          </a:p>
          <a:p>
            <a:r>
              <a:rPr lang="en-US" sz="1900" dirty="0"/>
              <a:t>Can use </a:t>
            </a:r>
            <a:r>
              <a:rPr lang="en-US" sz="1900" b="1" dirty="0"/>
              <a:t>color</a:t>
            </a:r>
            <a:r>
              <a:rPr lang="en-US" sz="1900" dirty="0"/>
              <a:t> (saturation) to represent data values on a sequential scale.</a:t>
            </a:r>
          </a:p>
          <a:p>
            <a:r>
              <a:rPr lang="en-US" sz="1900" dirty="0"/>
              <a:t>Can use </a:t>
            </a:r>
            <a:r>
              <a:rPr lang="en-US" sz="1900" b="1" dirty="0"/>
              <a:t>color</a:t>
            </a:r>
            <a:r>
              <a:rPr lang="en-US" sz="1900" dirty="0"/>
              <a:t> (hue and saturation) to represent data values on a divergent scale.</a:t>
            </a:r>
          </a:p>
          <a:p>
            <a:r>
              <a:rPr lang="en-US" sz="1900" dirty="0"/>
              <a:t>Can use color (hue) to highlight a particular group.</a:t>
            </a:r>
          </a:p>
          <a:p>
            <a:pPr marL="457200" indent="-457200">
              <a:buFont typeface="+mj-lt"/>
              <a:buAutoNum type="arabicPeriod"/>
            </a:pPr>
            <a:endParaRPr lang="en-US" sz="1900" dirty="0"/>
          </a:p>
          <a:p>
            <a:pPr marL="457200" indent="-457200">
              <a:buFont typeface="+mj-lt"/>
              <a:buAutoNum type="arabicPeriod"/>
            </a:pPr>
            <a:endParaRPr lang="en-US" sz="1900" dirty="0"/>
          </a:p>
        </p:txBody>
      </p:sp>
      <p:grpSp>
        <p:nvGrpSpPr>
          <p:cNvPr id="126" name="Group 12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7" name="Isosceles Triangle 12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Google Shape;170;p30" descr="Chart, scatter chart&#10;&#10;Description automatically generated">
            <a:extLst>
              <a:ext uri="{FF2B5EF4-FFF2-40B4-BE49-F238E27FC236}">
                <a16:creationId xmlns:a16="http://schemas.microsoft.com/office/drawing/2014/main" id="{008DD134-CE55-4EDF-8514-73FFE4572E45}"/>
              </a:ext>
            </a:extLst>
          </p:cNvPr>
          <p:cNvPicPr preferRelativeResize="0"/>
          <p:nvPr/>
        </p:nvPicPr>
        <p:blipFill>
          <a:blip r:embed="rId3"/>
          <a:stretch>
            <a:fillRect/>
          </a:stretch>
        </p:blipFill>
        <p:spPr>
          <a:xfrm>
            <a:off x="5295320" y="2033248"/>
            <a:ext cx="6253212" cy="3861357"/>
          </a:xfrm>
          <a:prstGeom prst="rect">
            <a:avLst/>
          </a:prstGeom>
          <a:noFill/>
        </p:spPr>
      </p:pic>
      <p:grpSp>
        <p:nvGrpSpPr>
          <p:cNvPr id="130" name="Group 129">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1" name="Rectangle 130">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Isosceles Triangle 131">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0325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879107-5AEC-41E5-B371-8944A4F770CD}"/>
              </a:ext>
            </a:extLst>
          </p:cNvPr>
          <p:cNvSpPr>
            <a:spLocks noGrp="1"/>
          </p:cNvSpPr>
          <p:nvPr>
            <p:ph type="title"/>
          </p:nvPr>
        </p:nvSpPr>
        <p:spPr>
          <a:xfrm>
            <a:off x="643467" y="321734"/>
            <a:ext cx="10905066" cy="1135737"/>
          </a:xfrm>
        </p:spPr>
        <p:txBody>
          <a:bodyPr>
            <a:normAutofit/>
          </a:bodyPr>
          <a:lstStyle/>
          <a:p>
            <a:r>
              <a:rPr lang="en-US" sz="3600" dirty="0"/>
              <a:t>Using </a:t>
            </a:r>
            <a:r>
              <a:rPr lang="en-US" sz="3600" dirty="0" err="1"/>
              <a:t>Colour</a:t>
            </a:r>
            <a:endParaRPr lang="en-CA" sz="3600" dirty="0"/>
          </a:p>
        </p:txBody>
      </p:sp>
      <p:grpSp>
        <p:nvGrpSpPr>
          <p:cNvPr id="141" name="Group 140">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42" name="Rectangle 141">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Isosceles Triangle 142">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5" name="Group 14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6" name="Isosceles Triangle 14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Google Shape;183;p32" descr="Chart, scatter chart&#10;&#10;Description automatically generated">
            <a:extLst>
              <a:ext uri="{FF2B5EF4-FFF2-40B4-BE49-F238E27FC236}">
                <a16:creationId xmlns:a16="http://schemas.microsoft.com/office/drawing/2014/main" id="{25E744EF-F6E8-4E87-AD92-38E0D99A0B85}"/>
              </a:ext>
            </a:extLst>
          </p:cNvPr>
          <p:cNvPicPr preferRelativeResize="0"/>
          <p:nvPr/>
        </p:nvPicPr>
        <p:blipFill>
          <a:blip r:embed="rId3"/>
          <a:stretch>
            <a:fillRect/>
          </a:stretch>
        </p:blipFill>
        <p:spPr>
          <a:xfrm>
            <a:off x="5740741" y="1926961"/>
            <a:ext cx="5964903" cy="3683326"/>
          </a:xfrm>
          <a:prstGeom prst="rect">
            <a:avLst/>
          </a:prstGeom>
          <a:noFill/>
        </p:spPr>
      </p:pic>
      <p:pic>
        <p:nvPicPr>
          <p:cNvPr id="14" name="Google Shape;182;p32" descr="Chart, scatter chart&#10;&#10;Description automatically generated">
            <a:extLst>
              <a:ext uri="{FF2B5EF4-FFF2-40B4-BE49-F238E27FC236}">
                <a16:creationId xmlns:a16="http://schemas.microsoft.com/office/drawing/2014/main" id="{64B5CFA0-0385-4001-946F-10705ABF10E9}"/>
              </a:ext>
            </a:extLst>
          </p:cNvPr>
          <p:cNvPicPr preferRelativeResize="0">
            <a:picLocks/>
          </p:cNvPicPr>
          <p:nvPr/>
        </p:nvPicPr>
        <p:blipFill>
          <a:blip r:embed="rId4"/>
          <a:stretch>
            <a:fillRect/>
          </a:stretch>
        </p:blipFill>
        <p:spPr>
          <a:xfrm>
            <a:off x="1010653" y="1367602"/>
            <a:ext cx="4090896" cy="5050489"/>
          </a:xfrm>
          <a:prstGeom prst="rect">
            <a:avLst/>
          </a:prstGeom>
          <a:noFill/>
        </p:spPr>
      </p:pic>
    </p:spTree>
    <p:extLst>
      <p:ext uri="{BB962C8B-B14F-4D97-AF65-F5344CB8AC3E}">
        <p14:creationId xmlns:p14="http://schemas.microsoft.com/office/powerpoint/2010/main" val="3314746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 name="Rectangle 12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879107-5AEC-41E5-B371-8944A4F770CD}"/>
              </a:ext>
            </a:extLst>
          </p:cNvPr>
          <p:cNvSpPr>
            <a:spLocks noGrp="1"/>
          </p:cNvSpPr>
          <p:nvPr>
            <p:ph type="title"/>
          </p:nvPr>
        </p:nvSpPr>
        <p:spPr>
          <a:xfrm>
            <a:off x="643467" y="321734"/>
            <a:ext cx="10905066" cy="1135737"/>
          </a:xfrm>
        </p:spPr>
        <p:txBody>
          <a:bodyPr>
            <a:normAutofit/>
          </a:bodyPr>
          <a:lstStyle/>
          <a:p>
            <a:r>
              <a:rPr lang="en-US" sz="3600" dirty="0"/>
              <a:t>Using Encodings</a:t>
            </a:r>
            <a:endParaRPr lang="en-CA" sz="3600" dirty="0"/>
          </a:p>
        </p:txBody>
      </p:sp>
      <p:grpSp>
        <p:nvGrpSpPr>
          <p:cNvPr id="126" name="Group 12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7" name="Isosceles Triangle 12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0" name="Group 129">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1" name="Rectangle 130">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Isosceles Triangle 131">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4" name="Google Shape;196;p34">
            <a:extLst>
              <a:ext uri="{FF2B5EF4-FFF2-40B4-BE49-F238E27FC236}">
                <a16:creationId xmlns:a16="http://schemas.microsoft.com/office/drawing/2014/main" id="{E9E4593B-C30D-45E7-B5DE-9C065FB6954A}"/>
              </a:ext>
            </a:extLst>
          </p:cNvPr>
          <p:cNvPicPr preferRelativeResize="0"/>
          <p:nvPr/>
        </p:nvPicPr>
        <p:blipFill>
          <a:blip r:embed="rId3">
            <a:alphaModFix/>
          </a:blip>
          <a:stretch>
            <a:fillRect/>
          </a:stretch>
        </p:blipFill>
        <p:spPr>
          <a:xfrm>
            <a:off x="3038044" y="1421299"/>
            <a:ext cx="6115913" cy="5114967"/>
          </a:xfrm>
          <a:prstGeom prst="rect">
            <a:avLst/>
          </a:prstGeom>
          <a:noFill/>
          <a:ln>
            <a:noFill/>
          </a:ln>
        </p:spPr>
      </p:pic>
    </p:spTree>
    <p:extLst>
      <p:ext uri="{BB962C8B-B14F-4D97-AF65-F5344CB8AC3E}">
        <p14:creationId xmlns:p14="http://schemas.microsoft.com/office/powerpoint/2010/main" val="2598817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 name="Rectangle 12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879107-5AEC-41E5-B371-8944A4F770CD}"/>
              </a:ext>
            </a:extLst>
          </p:cNvPr>
          <p:cNvSpPr>
            <a:spLocks noGrp="1"/>
          </p:cNvSpPr>
          <p:nvPr>
            <p:ph type="title"/>
          </p:nvPr>
        </p:nvSpPr>
        <p:spPr>
          <a:xfrm>
            <a:off x="643467" y="321734"/>
            <a:ext cx="10905066" cy="1135737"/>
          </a:xfrm>
        </p:spPr>
        <p:txBody>
          <a:bodyPr>
            <a:normAutofit/>
          </a:bodyPr>
          <a:lstStyle/>
          <a:p>
            <a:r>
              <a:rPr lang="en-US" sz="3600" dirty="0"/>
              <a:t>Using Encodings</a:t>
            </a:r>
            <a:endParaRPr lang="en-CA" sz="3600" dirty="0"/>
          </a:p>
        </p:txBody>
      </p:sp>
      <p:grpSp>
        <p:nvGrpSpPr>
          <p:cNvPr id="126" name="Group 12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7" name="Isosceles Triangle 12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0" name="Group 129">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1" name="Rectangle 130">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Isosceles Triangle 131">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1" name="Google Shape;202;p35">
            <a:extLst>
              <a:ext uri="{FF2B5EF4-FFF2-40B4-BE49-F238E27FC236}">
                <a16:creationId xmlns:a16="http://schemas.microsoft.com/office/drawing/2014/main" id="{86E12B82-F7C5-44A2-B5B7-D647520A890D}"/>
              </a:ext>
            </a:extLst>
          </p:cNvPr>
          <p:cNvPicPr preferRelativeResize="0"/>
          <p:nvPr/>
        </p:nvPicPr>
        <p:blipFill>
          <a:blip r:embed="rId3">
            <a:alphaModFix/>
          </a:blip>
          <a:stretch>
            <a:fillRect/>
          </a:stretch>
        </p:blipFill>
        <p:spPr>
          <a:xfrm>
            <a:off x="557337" y="1805801"/>
            <a:ext cx="5260000" cy="3246399"/>
          </a:xfrm>
          <a:prstGeom prst="rect">
            <a:avLst/>
          </a:prstGeom>
          <a:noFill/>
          <a:ln>
            <a:noFill/>
          </a:ln>
        </p:spPr>
      </p:pic>
      <p:pic>
        <p:nvPicPr>
          <p:cNvPr id="12" name="Google Shape;207;p36">
            <a:extLst>
              <a:ext uri="{FF2B5EF4-FFF2-40B4-BE49-F238E27FC236}">
                <a16:creationId xmlns:a16="http://schemas.microsoft.com/office/drawing/2014/main" id="{24CABB0A-4BEE-487E-9BEF-6D474DBBFE2E}"/>
              </a:ext>
            </a:extLst>
          </p:cNvPr>
          <p:cNvPicPr preferRelativeResize="0"/>
          <p:nvPr/>
        </p:nvPicPr>
        <p:blipFill>
          <a:blip r:embed="rId4">
            <a:alphaModFix/>
          </a:blip>
          <a:stretch>
            <a:fillRect/>
          </a:stretch>
        </p:blipFill>
        <p:spPr>
          <a:xfrm>
            <a:off x="6374674" y="1805801"/>
            <a:ext cx="5259989" cy="3246399"/>
          </a:xfrm>
          <a:prstGeom prst="rect">
            <a:avLst/>
          </a:prstGeom>
          <a:noFill/>
          <a:ln>
            <a:noFill/>
          </a:ln>
        </p:spPr>
      </p:pic>
    </p:spTree>
    <p:extLst>
      <p:ext uri="{BB962C8B-B14F-4D97-AF65-F5344CB8AC3E}">
        <p14:creationId xmlns:p14="http://schemas.microsoft.com/office/powerpoint/2010/main" val="4954612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 name="Rectangle 12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879107-5AEC-41E5-B371-8944A4F770CD}"/>
              </a:ext>
            </a:extLst>
          </p:cNvPr>
          <p:cNvSpPr>
            <a:spLocks noGrp="1"/>
          </p:cNvSpPr>
          <p:nvPr>
            <p:ph type="title"/>
          </p:nvPr>
        </p:nvSpPr>
        <p:spPr>
          <a:xfrm>
            <a:off x="643467" y="321734"/>
            <a:ext cx="10905066" cy="1135737"/>
          </a:xfrm>
        </p:spPr>
        <p:txBody>
          <a:bodyPr>
            <a:normAutofit/>
          </a:bodyPr>
          <a:lstStyle/>
          <a:p>
            <a:r>
              <a:rPr lang="en-US" sz="3600"/>
              <a:t>Using Encodings</a:t>
            </a:r>
            <a:endParaRPr lang="en-CA" sz="3600" dirty="0"/>
          </a:p>
        </p:txBody>
      </p:sp>
      <p:grpSp>
        <p:nvGrpSpPr>
          <p:cNvPr id="126" name="Group 12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7" name="Isosceles Triangle 12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0" name="Group 129">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1" name="Rectangle 130">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Isosceles Triangle 131">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3" name="Google Shape;215;p37">
            <a:extLst>
              <a:ext uri="{FF2B5EF4-FFF2-40B4-BE49-F238E27FC236}">
                <a16:creationId xmlns:a16="http://schemas.microsoft.com/office/drawing/2014/main" id="{DF854B7E-3BBA-401B-8200-28025A850D9A}"/>
              </a:ext>
            </a:extLst>
          </p:cNvPr>
          <p:cNvPicPr preferRelativeResize="0"/>
          <p:nvPr/>
        </p:nvPicPr>
        <p:blipFill>
          <a:blip r:embed="rId3">
            <a:alphaModFix/>
          </a:blip>
          <a:stretch>
            <a:fillRect/>
          </a:stretch>
        </p:blipFill>
        <p:spPr>
          <a:xfrm>
            <a:off x="179762" y="1631024"/>
            <a:ext cx="5826348" cy="3595952"/>
          </a:xfrm>
          <a:prstGeom prst="rect">
            <a:avLst/>
          </a:prstGeom>
          <a:noFill/>
          <a:ln>
            <a:noFill/>
          </a:ln>
        </p:spPr>
      </p:pic>
      <p:pic>
        <p:nvPicPr>
          <p:cNvPr id="14" name="Google Shape;216;p37">
            <a:extLst>
              <a:ext uri="{FF2B5EF4-FFF2-40B4-BE49-F238E27FC236}">
                <a16:creationId xmlns:a16="http://schemas.microsoft.com/office/drawing/2014/main" id="{6E667A8E-4C69-4900-B73A-7A37A78DE75B}"/>
              </a:ext>
            </a:extLst>
          </p:cNvPr>
          <p:cNvPicPr preferRelativeResize="0"/>
          <p:nvPr/>
        </p:nvPicPr>
        <p:blipFill>
          <a:blip r:embed="rId4">
            <a:alphaModFix/>
          </a:blip>
          <a:stretch>
            <a:fillRect/>
          </a:stretch>
        </p:blipFill>
        <p:spPr>
          <a:xfrm>
            <a:off x="6185872" y="1631024"/>
            <a:ext cx="5826365" cy="3595953"/>
          </a:xfrm>
          <a:prstGeom prst="rect">
            <a:avLst/>
          </a:prstGeom>
          <a:noFill/>
          <a:ln>
            <a:noFill/>
          </a:ln>
        </p:spPr>
      </p:pic>
    </p:spTree>
    <p:extLst>
      <p:ext uri="{BB962C8B-B14F-4D97-AF65-F5344CB8AC3E}">
        <p14:creationId xmlns:p14="http://schemas.microsoft.com/office/powerpoint/2010/main" val="32695844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 name="Rectangle 12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879107-5AEC-41E5-B371-8944A4F770CD}"/>
              </a:ext>
            </a:extLst>
          </p:cNvPr>
          <p:cNvSpPr>
            <a:spLocks noGrp="1"/>
          </p:cNvSpPr>
          <p:nvPr>
            <p:ph type="title"/>
          </p:nvPr>
        </p:nvSpPr>
        <p:spPr>
          <a:xfrm>
            <a:off x="643467" y="321734"/>
            <a:ext cx="10905066" cy="1135737"/>
          </a:xfrm>
        </p:spPr>
        <p:txBody>
          <a:bodyPr>
            <a:normAutofit/>
          </a:bodyPr>
          <a:lstStyle/>
          <a:p>
            <a:r>
              <a:rPr lang="en-US" sz="3600" dirty="0"/>
              <a:t>Label Clearly</a:t>
            </a:r>
            <a:endParaRPr lang="en-CA" sz="3600" dirty="0"/>
          </a:p>
        </p:txBody>
      </p:sp>
      <p:grpSp>
        <p:nvGrpSpPr>
          <p:cNvPr id="126" name="Group 12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7" name="Isosceles Triangle 12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0" name="Group 129">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1" name="Rectangle 130">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Isosceles Triangle 131">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2" name="Google Shape;223;p38">
            <a:extLst>
              <a:ext uri="{FF2B5EF4-FFF2-40B4-BE49-F238E27FC236}">
                <a16:creationId xmlns:a16="http://schemas.microsoft.com/office/drawing/2014/main" id="{AC68F947-CBA7-402B-8843-64111BBCB79B}"/>
              </a:ext>
            </a:extLst>
          </p:cNvPr>
          <p:cNvPicPr preferRelativeResize="0"/>
          <p:nvPr/>
        </p:nvPicPr>
        <p:blipFill>
          <a:blip r:embed="rId3">
            <a:alphaModFix/>
          </a:blip>
          <a:stretch>
            <a:fillRect/>
          </a:stretch>
        </p:blipFill>
        <p:spPr>
          <a:xfrm>
            <a:off x="2623909" y="1457471"/>
            <a:ext cx="6944182" cy="4857382"/>
          </a:xfrm>
          <a:prstGeom prst="rect">
            <a:avLst/>
          </a:prstGeom>
          <a:noFill/>
          <a:ln>
            <a:noFill/>
          </a:ln>
        </p:spPr>
      </p:pic>
    </p:spTree>
    <p:extLst>
      <p:ext uri="{BB962C8B-B14F-4D97-AF65-F5344CB8AC3E}">
        <p14:creationId xmlns:p14="http://schemas.microsoft.com/office/powerpoint/2010/main" val="2029770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 name="Rectangle 12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879107-5AEC-41E5-B371-8944A4F770CD}"/>
              </a:ext>
            </a:extLst>
          </p:cNvPr>
          <p:cNvSpPr>
            <a:spLocks noGrp="1"/>
          </p:cNvSpPr>
          <p:nvPr>
            <p:ph type="title"/>
          </p:nvPr>
        </p:nvSpPr>
        <p:spPr>
          <a:xfrm>
            <a:off x="643467" y="321734"/>
            <a:ext cx="10905066" cy="1135737"/>
          </a:xfrm>
        </p:spPr>
        <p:txBody>
          <a:bodyPr>
            <a:normAutofit/>
          </a:bodyPr>
          <a:lstStyle/>
          <a:p>
            <a:r>
              <a:rPr lang="en-US" sz="3600" dirty="0"/>
              <a:t>Label Clearly</a:t>
            </a:r>
            <a:endParaRPr lang="en-CA" sz="3600" dirty="0"/>
          </a:p>
        </p:txBody>
      </p:sp>
      <p:grpSp>
        <p:nvGrpSpPr>
          <p:cNvPr id="126" name="Group 12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7" name="Isosceles Triangle 12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0" name="Group 129">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1" name="Rectangle 130">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Isosceles Triangle 131">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 name="Picture 2">
            <a:extLst>
              <a:ext uri="{FF2B5EF4-FFF2-40B4-BE49-F238E27FC236}">
                <a16:creationId xmlns:a16="http://schemas.microsoft.com/office/drawing/2014/main" id="{21D61963-00DC-43F0-8E34-09E36885B1BA}"/>
              </a:ext>
            </a:extLst>
          </p:cNvPr>
          <p:cNvPicPr>
            <a:picLocks noChangeAspect="1"/>
          </p:cNvPicPr>
          <p:nvPr/>
        </p:nvPicPr>
        <p:blipFill>
          <a:blip r:embed="rId3"/>
          <a:stretch>
            <a:fillRect/>
          </a:stretch>
        </p:blipFill>
        <p:spPr>
          <a:xfrm>
            <a:off x="3003050" y="1382504"/>
            <a:ext cx="6185900" cy="5153762"/>
          </a:xfrm>
          <a:prstGeom prst="rect">
            <a:avLst/>
          </a:prstGeom>
        </p:spPr>
      </p:pic>
    </p:spTree>
    <p:extLst>
      <p:ext uri="{BB962C8B-B14F-4D97-AF65-F5344CB8AC3E}">
        <p14:creationId xmlns:p14="http://schemas.microsoft.com/office/powerpoint/2010/main" val="26536035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 name="Rectangle 12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879107-5AEC-41E5-B371-8944A4F770CD}"/>
              </a:ext>
            </a:extLst>
          </p:cNvPr>
          <p:cNvSpPr>
            <a:spLocks noGrp="1"/>
          </p:cNvSpPr>
          <p:nvPr>
            <p:ph type="title"/>
          </p:nvPr>
        </p:nvSpPr>
        <p:spPr>
          <a:xfrm>
            <a:off x="643467" y="321734"/>
            <a:ext cx="10905066" cy="1135737"/>
          </a:xfrm>
        </p:spPr>
        <p:txBody>
          <a:bodyPr>
            <a:normAutofit/>
          </a:bodyPr>
          <a:lstStyle/>
          <a:p>
            <a:r>
              <a:rPr lang="en-US" sz="3600" dirty="0"/>
              <a:t>Label Clearly</a:t>
            </a:r>
            <a:endParaRPr lang="en-CA" sz="3600" dirty="0"/>
          </a:p>
        </p:txBody>
      </p:sp>
      <p:grpSp>
        <p:nvGrpSpPr>
          <p:cNvPr id="126" name="Group 12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7" name="Isosceles Triangle 12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0" name="Group 129">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1" name="Rectangle 130">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Isosceles Triangle 131">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1" name="Google Shape;237;p40">
            <a:extLst>
              <a:ext uri="{FF2B5EF4-FFF2-40B4-BE49-F238E27FC236}">
                <a16:creationId xmlns:a16="http://schemas.microsoft.com/office/drawing/2014/main" id="{E3CD92CC-BECD-4EBF-B2C6-52525C6C4DA5}"/>
              </a:ext>
            </a:extLst>
          </p:cNvPr>
          <p:cNvPicPr preferRelativeResize="0"/>
          <p:nvPr/>
        </p:nvPicPr>
        <p:blipFill>
          <a:blip r:embed="rId3">
            <a:alphaModFix/>
          </a:blip>
          <a:stretch>
            <a:fillRect/>
          </a:stretch>
        </p:blipFill>
        <p:spPr>
          <a:xfrm>
            <a:off x="2506381" y="1670241"/>
            <a:ext cx="7179237" cy="4430936"/>
          </a:xfrm>
          <a:prstGeom prst="rect">
            <a:avLst/>
          </a:prstGeom>
          <a:noFill/>
          <a:ln>
            <a:noFill/>
          </a:ln>
        </p:spPr>
      </p:pic>
    </p:spTree>
    <p:extLst>
      <p:ext uri="{BB962C8B-B14F-4D97-AF65-F5344CB8AC3E}">
        <p14:creationId xmlns:p14="http://schemas.microsoft.com/office/powerpoint/2010/main" val="8943746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20">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B301CC-08EC-41BA-8513-E973D76DC1AD}"/>
              </a:ext>
            </a:extLst>
          </p:cNvPr>
          <p:cNvSpPr>
            <a:spLocks noGrp="1"/>
          </p:cNvSpPr>
          <p:nvPr>
            <p:ph type="title"/>
          </p:nvPr>
        </p:nvSpPr>
        <p:spPr>
          <a:xfrm>
            <a:off x="643467" y="1698171"/>
            <a:ext cx="3962061" cy="4516360"/>
          </a:xfrm>
        </p:spPr>
        <p:txBody>
          <a:bodyPr anchor="t">
            <a:normAutofit/>
          </a:bodyPr>
          <a:lstStyle/>
          <a:p>
            <a:r>
              <a:rPr lang="en-CA" sz="3600" dirty="0"/>
              <a:t>Outline</a:t>
            </a:r>
          </a:p>
        </p:txBody>
      </p:sp>
      <p:sp>
        <p:nvSpPr>
          <p:cNvPr id="43" name="Rectangle 22">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24">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Freeform: Shape 26">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6" name="Rectangle 28">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408B3D1B-C3F9-4952-889D-D7D4744E31F8}"/>
              </a:ext>
            </a:extLst>
          </p:cNvPr>
          <p:cNvSpPr>
            <a:spLocks noGrp="1"/>
          </p:cNvSpPr>
          <p:nvPr>
            <p:ph idx="1"/>
          </p:nvPr>
        </p:nvSpPr>
        <p:spPr>
          <a:xfrm>
            <a:off x="5070020" y="1698170"/>
            <a:ext cx="6478513" cy="4516361"/>
          </a:xfrm>
        </p:spPr>
        <p:txBody>
          <a:bodyPr>
            <a:normAutofit/>
          </a:bodyPr>
          <a:lstStyle/>
          <a:p>
            <a:r>
              <a:rPr lang="en-CA" sz="2000" dirty="0"/>
              <a:t>Motivation</a:t>
            </a:r>
          </a:p>
          <a:p>
            <a:pPr lvl="1"/>
            <a:r>
              <a:rPr lang="en-CA" sz="1800" dirty="0"/>
              <a:t>Why visualize data?</a:t>
            </a:r>
          </a:p>
          <a:p>
            <a:pPr lvl="1"/>
            <a:r>
              <a:rPr lang="en-CA" sz="1800" dirty="0"/>
              <a:t>What can go wrong?</a:t>
            </a:r>
          </a:p>
          <a:p>
            <a:r>
              <a:rPr lang="en-CA" sz="2000" dirty="0"/>
              <a:t>Types of Visuals</a:t>
            </a:r>
          </a:p>
          <a:p>
            <a:pPr lvl="1"/>
            <a:r>
              <a:rPr lang="en-CA" sz="1800" dirty="0"/>
              <a:t>Visualizing: amounts, distributions, proportions, relationships, and geospatial data</a:t>
            </a:r>
          </a:p>
          <a:p>
            <a:pPr lvl="1" algn="just"/>
            <a:r>
              <a:rPr lang="en-CA" sz="1800" dirty="0"/>
              <a:t>Jigsaw activity</a:t>
            </a:r>
          </a:p>
          <a:p>
            <a:r>
              <a:rPr lang="en-CA" sz="2000" dirty="0"/>
              <a:t>Design Principles</a:t>
            </a:r>
          </a:p>
          <a:p>
            <a:pPr lvl="1"/>
            <a:r>
              <a:rPr lang="en-US" sz="1800" dirty="0"/>
              <a:t>Proportional ink</a:t>
            </a:r>
          </a:p>
          <a:p>
            <a:pPr lvl="1"/>
            <a:r>
              <a:rPr lang="en-US" sz="1800" dirty="0"/>
              <a:t>Using </a:t>
            </a:r>
            <a:r>
              <a:rPr lang="en-US" sz="1800" dirty="0" err="1"/>
              <a:t>colours</a:t>
            </a:r>
            <a:endParaRPr lang="en-US" sz="1800" dirty="0"/>
          </a:p>
          <a:p>
            <a:pPr lvl="1"/>
            <a:r>
              <a:rPr lang="en-US" sz="1800" dirty="0"/>
              <a:t>Using encodings</a:t>
            </a:r>
          </a:p>
          <a:p>
            <a:pPr lvl="1"/>
            <a:r>
              <a:rPr lang="en-US" sz="1800" dirty="0"/>
              <a:t>Label clearly</a:t>
            </a:r>
          </a:p>
          <a:p>
            <a:endParaRPr lang="en-CA" sz="2000" dirty="0"/>
          </a:p>
        </p:txBody>
      </p:sp>
      <p:sp>
        <p:nvSpPr>
          <p:cNvPr id="31" name="Isosceles Triangle 30">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Isosceles Triangle 32">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908039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 name="Rectangle 12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879107-5AEC-41E5-B371-8944A4F770CD}"/>
              </a:ext>
            </a:extLst>
          </p:cNvPr>
          <p:cNvSpPr>
            <a:spLocks noGrp="1"/>
          </p:cNvSpPr>
          <p:nvPr>
            <p:ph type="title"/>
          </p:nvPr>
        </p:nvSpPr>
        <p:spPr>
          <a:xfrm>
            <a:off x="643467" y="321734"/>
            <a:ext cx="10905066" cy="1135737"/>
          </a:xfrm>
        </p:spPr>
        <p:txBody>
          <a:bodyPr>
            <a:normAutofit/>
          </a:bodyPr>
          <a:lstStyle/>
          <a:p>
            <a:r>
              <a:rPr lang="en-US" sz="3600" dirty="0"/>
              <a:t>Label Clearly</a:t>
            </a:r>
            <a:endParaRPr lang="en-CA" sz="3600" dirty="0"/>
          </a:p>
        </p:txBody>
      </p:sp>
      <p:grpSp>
        <p:nvGrpSpPr>
          <p:cNvPr id="126" name="Group 12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7" name="Isosceles Triangle 12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0" name="Group 129">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1" name="Rectangle 130">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Isosceles Triangle 131">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2" name="Google Shape;242;p41">
            <a:extLst>
              <a:ext uri="{FF2B5EF4-FFF2-40B4-BE49-F238E27FC236}">
                <a16:creationId xmlns:a16="http://schemas.microsoft.com/office/drawing/2014/main" id="{A7F71A21-1909-4DF1-93BE-5077B3F7B238}"/>
              </a:ext>
            </a:extLst>
          </p:cNvPr>
          <p:cNvPicPr preferRelativeResize="0"/>
          <p:nvPr/>
        </p:nvPicPr>
        <p:blipFill>
          <a:blip r:embed="rId3">
            <a:alphaModFix/>
          </a:blip>
          <a:stretch>
            <a:fillRect/>
          </a:stretch>
        </p:blipFill>
        <p:spPr>
          <a:xfrm>
            <a:off x="2411257" y="1453850"/>
            <a:ext cx="7369486" cy="4548365"/>
          </a:xfrm>
          <a:prstGeom prst="rect">
            <a:avLst/>
          </a:prstGeom>
          <a:noFill/>
          <a:ln>
            <a:noFill/>
          </a:ln>
        </p:spPr>
      </p:pic>
    </p:spTree>
    <p:extLst>
      <p:ext uri="{BB962C8B-B14F-4D97-AF65-F5344CB8AC3E}">
        <p14:creationId xmlns:p14="http://schemas.microsoft.com/office/powerpoint/2010/main" val="7853200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 name="Rectangle 12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879107-5AEC-41E5-B371-8944A4F770CD}"/>
              </a:ext>
            </a:extLst>
          </p:cNvPr>
          <p:cNvSpPr>
            <a:spLocks noGrp="1"/>
          </p:cNvSpPr>
          <p:nvPr>
            <p:ph type="title"/>
          </p:nvPr>
        </p:nvSpPr>
        <p:spPr>
          <a:xfrm>
            <a:off x="643467" y="321734"/>
            <a:ext cx="10905066" cy="1135737"/>
          </a:xfrm>
        </p:spPr>
        <p:txBody>
          <a:bodyPr>
            <a:normAutofit/>
          </a:bodyPr>
          <a:lstStyle/>
          <a:p>
            <a:r>
              <a:rPr lang="en-US" sz="3600" dirty="0"/>
              <a:t>Label Clearly</a:t>
            </a:r>
            <a:endParaRPr lang="en-CA" sz="3600" dirty="0"/>
          </a:p>
        </p:txBody>
      </p:sp>
      <p:grpSp>
        <p:nvGrpSpPr>
          <p:cNvPr id="126" name="Group 12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7" name="Isosceles Triangle 12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0" name="Group 129">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1" name="Rectangle 130">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Isosceles Triangle 131">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1" name="Google Shape;248;p42">
            <a:extLst>
              <a:ext uri="{FF2B5EF4-FFF2-40B4-BE49-F238E27FC236}">
                <a16:creationId xmlns:a16="http://schemas.microsoft.com/office/drawing/2014/main" id="{DB12EA67-CA4C-45C7-BF52-42D16A746948}"/>
              </a:ext>
            </a:extLst>
          </p:cNvPr>
          <p:cNvPicPr preferRelativeResize="0"/>
          <p:nvPr/>
        </p:nvPicPr>
        <p:blipFill>
          <a:blip r:embed="rId3">
            <a:alphaModFix/>
          </a:blip>
          <a:stretch>
            <a:fillRect/>
          </a:stretch>
        </p:blipFill>
        <p:spPr>
          <a:xfrm>
            <a:off x="2157984" y="1453849"/>
            <a:ext cx="7876033" cy="4861003"/>
          </a:xfrm>
          <a:prstGeom prst="rect">
            <a:avLst/>
          </a:prstGeom>
          <a:noFill/>
          <a:ln>
            <a:noFill/>
          </a:ln>
        </p:spPr>
      </p:pic>
    </p:spTree>
    <p:extLst>
      <p:ext uri="{BB962C8B-B14F-4D97-AF65-F5344CB8AC3E}">
        <p14:creationId xmlns:p14="http://schemas.microsoft.com/office/powerpoint/2010/main" val="14328747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 name="Rectangle 12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879107-5AEC-41E5-B371-8944A4F770CD}"/>
              </a:ext>
            </a:extLst>
          </p:cNvPr>
          <p:cNvSpPr>
            <a:spLocks noGrp="1"/>
          </p:cNvSpPr>
          <p:nvPr>
            <p:ph type="title"/>
          </p:nvPr>
        </p:nvSpPr>
        <p:spPr>
          <a:xfrm>
            <a:off x="643467" y="321734"/>
            <a:ext cx="10905066" cy="1135737"/>
          </a:xfrm>
        </p:spPr>
        <p:txBody>
          <a:bodyPr>
            <a:normAutofit/>
          </a:bodyPr>
          <a:lstStyle/>
          <a:p>
            <a:r>
              <a:rPr lang="en-US" sz="3600" dirty="0"/>
              <a:t>Label Clearly</a:t>
            </a:r>
            <a:endParaRPr lang="en-CA" sz="3600" dirty="0"/>
          </a:p>
        </p:txBody>
      </p:sp>
      <p:grpSp>
        <p:nvGrpSpPr>
          <p:cNvPr id="126" name="Group 12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7" name="Isosceles Triangle 12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0" name="Group 129">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1" name="Rectangle 130">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Isosceles Triangle 131">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 name="Picture 2">
            <a:extLst>
              <a:ext uri="{FF2B5EF4-FFF2-40B4-BE49-F238E27FC236}">
                <a16:creationId xmlns:a16="http://schemas.microsoft.com/office/drawing/2014/main" id="{371395BE-F684-4822-A563-6D9D4EEEB420}"/>
              </a:ext>
            </a:extLst>
          </p:cNvPr>
          <p:cNvPicPr>
            <a:picLocks noChangeAspect="1"/>
          </p:cNvPicPr>
          <p:nvPr/>
        </p:nvPicPr>
        <p:blipFill>
          <a:blip r:embed="rId3"/>
          <a:stretch>
            <a:fillRect/>
          </a:stretch>
        </p:blipFill>
        <p:spPr>
          <a:xfrm>
            <a:off x="437623" y="2009775"/>
            <a:ext cx="4856867" cy="3618366"/>
          </a:xfrm>
          <a:prstGeom prst="rect">
            <a:avLst/>
          </a:prstGeom>
        </p:spPr>
      </p:pic>
      <p:pic>
        <p:nvPicPr>
          <p:cNvPr id="3074" name="Picture 2">
            <a:extLst>
              <a:ext uri="{FF2B5EF4-FFF2-40B4-BE49-F238E27FC236}">
                <a16:creationId xmlns:a16="http://schemas.microsoft.com/office/drawing/2014/main" id="{93B941B7-53AB-445C-A250-02FCD865B3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2113" y="2052638"/>
            <a:ext cx="6022263" cy="3618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3384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 name="Rectangle 12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879107-5AEC-41E5-B371-8944A4F770CD}"/>
              </a:ext>
            </a:extLst>
          </p:cNvPr>
          <p:cNvSpPr>
            <a:spLocks noGrp="1"/>
          </p:cNvSpPr>
          <p:nvPr>
            <p:ph type="title"/>
          </p:nvPr>
        </p:nvSpPr>
        <p:spPr>
          <a:xfrm>
            <a:off x="643467" y="321734"/>
            <a:ext cx="10905066" cy="1135737"/>
          </a:xfrm>
        </p:spPr>
        <p:txBody>
          <a:bodyPr>
            <a:normAutofit/>
          </a:bodyPr>
          <a:lstStyle/>
          <a:p>
            <a:r>
              <a:rPr lang="en-US" sz="3600" dirty="0"/>
              <a:t>Additional Resources</a:t>
            </a:r>
            <a:endParaRPr lang="en-CA" sz="3600" dirty="0"/>
          </a:p>
        </p:txBody>
      </p:sp>
      <p:sp>
        <p:nvSpPr>
          <p:cNvPr id="3" name="Content Placeholder 2">
            <a:extLst>
              <a:ext uri="{FF2B5EF4-FFF2-40B4-BE49-F238E27FC236}">
                <a16:creationId xmlns:a16="http://schemas.microsoft.com/office/drawing/2014/main" id="{B7A36ED7-B921-46DE-A1CA-40C26354BA6A}"/>
              </a:ext>
            </a:extLst>
          </p:cNvPr>
          <p:cNvSpPr>
            <a:spLocks noGrp="1"/>
          </p:cNvSpPr>
          <p:nvPr>
            <p:ph idx="1"/>
          </p:nvPr>
        </p:nvSpPr>
        <p:spPr>
          <a:xfrm>
            <a:off x="643469" y="1782981"/>
            <a:ext cx="10905064" cy="4102154"/>
          </a:xfrm>
        </p:spPr>
        <p:txBody>
          <a:bodyPr>
            <a:normAutofit/>
          </a:bodyPr>
          <a:lstStyle/>
          <a:p>
            <a:r>
              <a:rPr lang="en-US" sz="2000" dirty="0"/>
              <a:t>Fundamentals of Data Visualization (Wilke): </a:t>
            </a:r>
            <a:r>
              <a:rPr lang="en-US" sz="2000" dirty="0">
                <a:hlinkClick r:id="rId3"/>
              </a:rPr>
              <a:t>https://clauswilke.com/dataviz/index.html</a:t>
            </a:r>
            <a:endParaRPr lang="en-US" sz="2000" dirty="0"/>
          </a:p>
          <a:p>
            <a:r>
              <a:rPr lang="en-US" sz="2000" dirty="0"/>
              <a:t>A guide for what visualizations to use based on the data format: </a:t>
            </a:r>
            <a:r>
              <a:rPr lang="en-US" sz="2000" dirty="0">
                <a:hlinkClick r:id="rId4"/>
              </a:rPr>
              <a:t>https://www.data-to-viz.com/</a:t>
            </a:r>
            <a:endParaRPr lang="en-US" sz="2000" dirty="0"/>
          </a:p>
          <a:p>
            <a:endParaRPr lang="en-US" sz="2000" dirty="0"/>
          </a:p>
          <a:p>
            <a:r>
              <a:rPr lang="en-US" sz="2000" dirty="0"/>
              <a:t>Matplotlib: </a:t>
            </a:r>
            <a:r>
              <a:rPr lang="en-US" sz="2000" dirty="0">
                <a:hlinkClick r:id="rId5"/>
              </a:rPr>
              <a:t>https://matplotlib.org/</a:t>
            </a:r>
            <a:endParaRPr lang="en-US" sz="2000" dirty="0"/>
          </a:p>
          <a:p>
            <a:r>
              <a:rPr lang="en-US" sz="2000" dirty="0"/>
              <a:t>Seaborn: </a:t>
            </a:r>
            <a:r>
              <a:rPr lang="en-US" sz="2000" dirty="0">
                <a:hlinkClick r:id="rId6"/>
              </a:rPr>
              <a:t>https://seaborn.pydata.org/</a:t>
            </a:r>
            <a:endParaRPr lang="en-US" sz="2000" dirty="0"/>
          </a:p>
          <a:p>
            <a:r>
              <a:rPr lang="en-US" sz="2000" dirty="0" err="1"/>
              <a:t>Plotly</a:t>
            </a:r>
            <a:r>
              <a:rPr lang="en-US" sz="2000" dirty="0"/>
              <a:t>: </a:t>
            </a:r>
            <a:r>
              <a:rPr lang="en-US" sz="2000" dirty="0">
                <a:hlinkClick r:id="rId7"/>
              </a:rPr>
              <a:t>https://plotly.com/</a:t>
            </a:r>
            <a:endParaRPr lang="en-US" sz="2000" dirty="0"/>
          </a:p>
          <a:p>
            <a:endParaRPr lang="en-US" sz="2000" dirty="0"/>
          </a:p>
          <a:p>
            <a:r>
              <a:rPr lang="en-US" sz="2000"/>
              <a:t>Data Visualization Dem</a:t>
            </a:r>
            <a:r>
              <a:rPr lang="en-US" sz="2000" dirty="0"/>
              <a:t>o</a:t>
            </a:r>
          </a:p>
        </p:txBody>
      </p:sp>
      <p:grpSp>
        <p:nvGrpSpPr>
          <p:cNvPr id="126" name="Group 12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7" name="Isosceles Triangle 12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0" name="Group 129">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1" name="Rectangle 130">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Isosceles Triangle 131">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345051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879107-5AEC-41E5-B371-8944A4F770CD}"/>
              </a:ext>
            </a:extLst>
          </p:cNvPr>
          <p:cNvSpPr>
            <a:spLocks noGrp="1"/>
          </p:cNvSpPr>
          <p:nvPr>
            <p:ph type="title"/>
          </p:nvPr>
        </p:nvSpPr>
        <p:spPr>
          <a:xfrm>
            <a:off x="643467" y="321734"/>
            <a:ext cx="10905066" cy="1135737"/>
          </a:xfrm>
        </p:spPr>
        <p:txBody>
          <a:bodyPr>
            <a:normAutofit/>
          </a:bodyPr>
          <a:lstStyle/>
          <a:p>
            <a:r>
              <a:rPr lang="en-CA" sz="3600" dirty="0"/>
              <a:t>Motivation: Why Visualize Data?</a:t>
            </a:r>
          </a:p>
        </p:txBody>
      </p:sp>
      <p:sp>
        <p:nvSpPr>
          <p:cNvPr id="3" name="Content Placeholder 2">
            <a:extLst>
              <a:ext uri="{FF2B5EF4-FFF2-40B4-BE49-F238E27FC236}">
                <a16:creationId xmlns:a16="http://schemas.microsoft.com/office/drawing/2014/main" id="{B7A36ED7-B921-46DE-A1CA-40C26354BA6A}"/>
              </a:ext>
            </a:extLst>
          </p:cNvPr>
          <p:cNvSpPr>
            <a:spLocks noGrp="1"/>
          </p:cNvSpPr>
          <p:nvPr>
            <p:ph idx="1"/>
          </p:nvPr>
        </p:nvSpPr>
        <p:spPr>
          <a:xfrm>
            <a:off x="643468" y="1782981"/>
            <a:ext cx="4981093" cy="4393982"/>
          </a:xfrm>
        </p:spPr>
        <p:txBody>
          <a:bodyPr>
            <a:normAutofit/>
          </a:bodyPr>
          <a:lstStyle/>
          <a:p>
            <a:r>
              <a:rPr lang="en-CA" sz="2000" dirty="0"/>
              <a:t>Humans have evolved with excellent vision</a:t>
            </a:r>
          </a:p>
          <a:p>
            <a:pPr lvl="1"/>
            <a:r>
              <a:rPr lang="en-CA" sz="1800" dirty="0"/>
              <a:t>Size and proportion</a:t>
            </a:r>
          </a:p>
          <a:p>
            <a:pPr lvl="1"/>
            <a:r>
              <a:rPr lang="en-CA" sz="1800" dirty="0"/>
              <a:t>Space and spatial relationships</a:t>
            </a:r>
          </a:p>
          <a:p>
            <a:pPr lvl="1"/>
            <a:r>
              <a:rPr lang="en-CA" sz="1800" dirty="0"/>
              <a:t>Colour</a:t>
            </a:r>
          </a:p>
          <a:p>
            <a:pPr lvl="1"/>
            <a:r>
              <a:rPr lang="en-CA" sz="1800" dirty="0"/>
              <a:t>Motion/animation</a:t>
            </a:r>
          </a:p>
          <a:p>
            <a:r>
              <a:rPr lang="en-CA" sz="2000" dirty="0"/>
              <a:t>Humans have </a:t>
            </a:r>
            <a:r>
              <a:rPr lang="en-CA" sz="2000" b="1" dirty="0"/>
              <a:t>not</a:t>
            </a:r>
            <a:r>
              <a:rPr lang="en-CA" sz="2000" dirty="0"/>
              <a:t> evolved to read numbers or tables</a:t>
            </a:r>
          </a:p>
          <a:p>
            <a:r>
              <a:rPr lang="en-CA" sz="2000" dirty="0"/>
              <a:t>Common data visualization usages:</a:t>
            </a:r>
          </a:p>
          <a:p>
            <a:pPr lvl="1"/>
            <a:r>
              <a:rPr lang="en-CA" sz="1800" dirty="0"/>
              <a:t>Summarize data and results</a:t>
            </a:r>
          </a:p>
          <a:p>
            <a:pPr lvl="1"/>
            <a:r>
              <a:rPr lang="en-CA" sz="1800" dirty="0"/>
              <a:t>Identify patterns or trends.</a:t>
            </a:r>
          </a:p>
          <a:p>
            <a:pPr lvl="1"/>
            <a:r>
              <a:rPr lang="en-CA" sz="1800" dirty="0"/>
              <a:t>Compare and contrast data</a:t>
            </a:r>
          </a:p>
          <a:p>
            <a:pPr lvl="1"/>
            <a:r>
              <a:rPr lang="en-CA" sz="1800" dirty="0"/>
              <a:t>Identify outliers.</a:t>
            </a:r>
          </a:p>
          <a:p>
            <a:pPr lvl="1"/>
            <a:endParaRPr lang="en-CA" sz="2000" dirty="0"/>
          </a:p>
        </p:txBody>
      </p:sp>
      <p:grpSp>
        <p:nvGrpSpPr>
          <p:cNvPr id="36" name="Group 3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37" name="Isosceles Triangle 3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a:extLst>
              <a:ext uri="{FF2B5EF4-FFF2-40B4-BE49-F238E27FC236}">
                <a16:creationId xmlns:a16="http://schemas.microsoft.com/office/drawing/2014/main" id="{AAFB1598-AD46-4A2E-8149-48497B856077}"/>
              </a:ext>
            </a:extLst>
          </p:cNvPr>
          <p:cNvPicPr>
            <a:picLocks noChangeAspect="1"/>
          </p:cNvPicPr>
          <p:nvPr/>
        </p:nvPicPr>
        <p:blipFill>
          <a:blip r:embed="rId2"/>
          <a:stretch>
            <a:fillRect/>
          </a:stretch>
        </p:blipFill>
        <p:spPr>
          <a:xfrm>
            <a:off x="6138213" y="1782981"/>
            <a:ext cx="4567426" cy="4361892"/>
          </a:xfrm>
          <a:prstGeom prst="rect">
            <a:avLst/>
          </a:prstGeom>
        </p:spPr>
      </p:pic>
      <p:grpSp>
        <p:nvGrpSpPr>
          <p:cNvPr id="40" name="Group 39">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41" name="Rectangle 40">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Isosceles Triangle 41">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94962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879107-5AEC-41E5-B371-8944A4F770CD}"/>
              </a:ext>
            </a:extLst>
          </p:cNvPr>
          <p:cNvSpPr>
            <a:spLocks noGrp="1"/>
          </p:cNvSpPr>
          <p:nvPr>
            <p:ph type="title"/>
          </p:nvPr>
        </p:nvSpPr>
        <p:spPr>
          <a:xfrm>
            <a:off x="643467" y="321734"/>
            <a:ext cx="10905066" cy="1135737"/>
          </a:xfrm>
        </p:spPr>
        <p:txBody>
          <a:bodyPr>
            <a:normAutofit/>
          </a:bodyPr>
          <a:lstStyle/>
          <a:p>
            <a:r>
              <a:rPr lang="en-CA" sz="3600" dirty="0"/>
              <a:t>Motivation: What Can Go Wrong?</a:t>
            </a:r>
          </a:p>
        </p:txBody>
      </p:sp>
      <p:sp>
        <p:nvSpPr>
          <p:cNvPr id="3" name="Content Placeholder 2">
            <a:extLst>
              <a:ext uri="{FF2B5EF4-FFF2-40B4-BE49-F238E27FC236}">
                <a16:creationId xmlns:a16="http://schemas.microsoft.com/office/drawing/2014/main" id="{B7A36ED7-B921-46DE-A1CA-40C26354BA6A}"/>
              </a:ext>
            </a:extLst>
          </p:cNvPr>
          <p:cNvSpPr>
            <a:spLocks noGrp="1"/>
          </p:cNvSpPr>
          <p:nvPr>
            <p:ph idx="1"/>
          </p:nvPr>
        </p:nvSpPr>
        <p:spPr>
          <a:xfrm>
            <a:off x="643469" y="1782981"/>
            <a:ext cx="4618342" cy="4322831"/>
          </a:xfrm>
        </p:spPr>
        <p:txBody>
          <a:bodyPr>
            <a:normAutofit/>
          </a:bodyPr>
          <a:lstStyle/>
          <a:p>
            <a:r>
              <a:rPr lang="en-US" sz="2000" b="1" dirty="0"/>
              <a:t>ugly</a:t>
            </a:r>
            <a:r>
              <a:rPr lang="en-US" sz="2000" dirty="0"/>
              <a:t>: A figure that has aesthetic problems but otherwise is clear and informative.</a:t>
            </a:r>
          </a:p>
          <a:p>
            <a:r>
              <a:rPr lang="en-US" sz="2000" b="1" dirty="0"/>
              <a:t>bad</a:t>
            </a:r>
            <a:r>
              <a:rPr lang="en-US" sz="2000" dirty="0"/>
              <a:t>: A figure that has problems related to perception; it may be unclear, confusing, overly complicated, or deceiving.</a:t>
            </a:r>
          </a:p>
          <a:p>
            <a:r>
              <a:rPr lang="en-US" sz="2000" b="1" dirty="0"/>
              <a:t>wrong</a:t>
            </a:r>
            <a:r>
              <a:rPr lang="en-US" sz="2000" dirty="0"/>
              <a:t>: A figure that has problems related to mathematics; it is objectively incorrect.</a:t>
            </a:r>
          </a:p>
          <a:p>
            <a:endParaRPr lang="en-CA" sz="2000" dirty="0"/>
          </a:p>
          <a:p>
            <a:endParaRPr lang="en-CA" sz="2000" dirty="0"/>
          </a:p>
          <a:p>
            <a:pPr lvl="1"/>
            <a:endParaRPr lang="en-CA" sz="2000" dirty="0"/>
          </a:p>
        </p:txBody>
      </p:sp>
      <p:grpSp>
        <p:nvGrpSpPr>
          <p:cNvPr id="36" name="Group 3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37" name="Isosceles Triangle 3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41" name="Rectangle 40">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Isosceles Triangle 41">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3" name="Google Shape;75;p16">
            <a:extLst>
              <a:ext uri="{FF2B5EF4-FFF2-40B4-BE49-F238E27FC236}">
                <a16:creationId xmlns:a16="http://schemas.microsoft.com/office/drawing/2014/main" id="{EFD711F8-5799-4766-B1A3-3FC6E343FB76}"/>
              </a:ext>
            </a:extLst>
          </p:cNvPr>
          <p:cNvPicPr preferRelativeResize="0"/>
          <p:nvPr/>
        </p:nvPicPr>
        <p:blipFill>
          <a:blip r:embed="rId2">
            <a:alphaModFix/>
          </a:blip>
          <a:stretch>
            <a:fillRect/>
          </a:stretch>
        </p:blipFill>
        <p:spPr>
          <a:xfrm>
            <a:off x="5936832" y="1779204"/>
            <a:ext cx="5768812" cy="4326608"/>
          </a:xfrm>
          <a:prstGeom prst="rect">
            <a:avLst/>
          </a:prstGeom>
          <a:noFill/>
          <a:ln>
            <a:noFill/>
          </a:ln>
        </p:spPr>
      </p:pic>
    </p:spTree>
    <p:extLst>
      <p:ext uri="{BB962C8B-B14F-4D97-AF65-F5344CB8AC3E}">
        <p14:creationId xmlns:p14="http://schemas.microsoft.com/office/powerpoint/2010/main" val="2887727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879107-5AEC-41E5-B371-8944A4F770CD}"/>
              </a:ext>
            </a:extLst>
          </p:cNvPr>
          <p:cNvSpPr>
            <a:spLocks noGrp="1"/>
          </p:cNvSpPr>
          <p:nvPr>
            <p:ph type="title"/>
          </p:nvPr>
        </p:nvSpPr>
        <p:spPr>
          <a:xfrm>
            <a:off x="643467" y="321734"/>
            <a:ext cx="10905066" cy="1135737"/>
          </a:xfrm>
        </p:spPr>
        <p:txBody>
          <a:bodyPr>
            <a:normAutofit/>
          </a:bodyPr>
          <a:lstStyle/>
          <a:p>
            <a:r>
              <a:rPr lang="en-CA" sz="3600" dirty="0"/>
              <a:t>Motivation: What Can Go Wrong?</a:t>
            </a:r>
          </a:p>
        </p:txBody>
      </p:sp>
      <p:grpSp>
        <p:nvGrpSpPr>
          <p:cNvPr id="36" name="Group 3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37" name="Isosceles Triangle 3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41" name="Rectangle 40">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Isosceles Triangle 41">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4" name="Google Shape;82;p17">
            <a:extLst>
              <a:ext uri="{FF2B5EF4-FFF2-40B4-BE49-F238E27FC236}">
                <a16:creationId xmlns:a16="http://schemas.microsoft.com/office/drawing/2014/main" id="{1B64FFCF-B28A-4B10-9F00-742F74797584}"/>
              </a:ext>
            </a:extLst>
          </p:cNvPr>
          <p:cNvPicPr preferRelativeResize="0"/>
          <p:nvPr/>
        </p:nvPicPr>
        <p:blipFill>
          <a:blip r:embed="rId3">
            <a:alphaModFix/>
          </a:blip>
          <a:stretch>
            <a:fillRect/>
          </a:stretch>
        </p:blipFill>
        <p:spPr>
          <a:xfrm>
            <a:off x="2958079" y="1670241"/>
            <a:ext cx="6275842" cy="4706882"/>
          </a:xfrm>
          <a:prstGeom prst="rect">
            <a:avLst/>
          </a:prstGeom>
          <a:noFill/>
          <a:ln>
            <a:noFill/>
          </a:ln>
        </p:spPr>
      </p:pic>
    </p:spTree>
    <p:extLst>
      <p:ext uri="{BB962C8B-B14F-4D97-AF65-F5344CB8AC3E}">
        <p14:creationId xmlns:p14="http://schemas.microsoft.com/office/powerpoint/2010/main" val="2231649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879107-5AEC-41E5-B371-8944A4F770CD}"/>
              </a:ext>
            </a:extLst>
          </p:cNvPr>
          <p:cNvSpPr>
            <a:spLocks noGrp="1"/>
          </p:cNvSpPr>
          <p:nvPr>
            <p:ph type="title"/>
          </p:nvPr>
        </p:nvSpPr>
        <p:spPr>
          <a:xfrm>
            <a:off x="643467" y="321734"/>
            <a:ext cx="10905066" cy="1135737"/>
          </a:xfrm>
        </p:spPr>
        <p:txBody>
          <a:bodyPr>
            <a:normAutofit/>
          </a:bodyPr>
          <a:lstStyle/>
          <a:p>
            <a:r>
              <a:rPr lang="en-CA" sz="3600" dirty="0"/>
              <a:t>Types of Visualizations</a:t>
            </a:r>
          </a:p>
        </p:txBody>
      </p:sp>
      <p:sp>
        <p:nvSpPr>
          <p:cNvPr id="3" name="Content Placeholder 2">
            <a:extLst>
              <a:ext uri="{FF2B5EF4-FFF2-40B4-BE49-F238E27FC236}">
                <a16:creationId xmlns:a16="http://schemas.microsoft.com/office/drawing/2014/main" id="{B7A36ED7-B921-46DE-A1CA-40C26354BA6A}"/>
              </a:ext>
            </a:extLst>
          </p:cNvPr>
          <p:cNvSpPr>
            <a:spLocks noGrp="1"/>
          </p:cNvSpPr>
          <p:nvPr>
            <p:ph idx="1"/>
          </p:nvPr>
        </p:nvSpPr>
        <p:spPr>
          <a:xfrm>
            <a:off x="643469" y="1782981"/>
            <a:ext cx="4008384" cy="4393982"/>
          </a:xfrm>
        </p:spPr>
        <p:txBody>
          <a:bodyPr>
            <a:normAutofit/>
          </a:bodyPr>
          <a:lstStyle/>
          <a:p>
            <a:r>
              <a:rPr lang="en-US" sz="1900" b="1"/>
              <a:t>Visualizing amounts</a:t>
            </a:r>
            <a:r>
              <a:rPr lang="en-US" sz="1900"/>
              <a:t>: bar plots, grouped/stacked bars, dot plots, heatmaps</a:t>
            </a:r>
          </a:p>
          <a:p>
            <a:r>
              <a:rPr lang="en-US" sz="1900" b="1"/>
              <a:t>Visualizing distributions</a:t>
            </a:r>
            <a:r>
              <a:rPr lang="en-US" sz="1900"/>
              <a:t>: histograms, density plots, boxplots</a:t>
            </a:r>
          </a:p>
          <a:p>
            <a:r>
              <a:rPr lang="en-US" sz="1900" b="1"/>
              <a:t>Visualizing proportions</a:t>
            </a:r>
            <a:r>
              <a:rPr lang="en-US" sz="1900"/>
              <a:t>: bars, mosaic plots, tree maps</a:t>
            </a:r>
          </a:p>
          <a:p>
            <a:r>
              <a:rPr lang="en-US" sz="1900" b="1"/>
              <a:t>Visualizing x-y relationships</a:t>
            </a:r>
            <a:r>
              <a:rPr lang="en-US" sz="1900"/>
              <a:t>: scatterplot, bubble chart</a:t>
            </a:r>
          </a:p>
          <a:p>
            <a:r>
              <a:rPr lang="en-US" sz="1900" b="1"/>
              <a:t>Visualizing geospatial data</a:t>
            </a:r>
            <a:r>
              <a:rPr lang="en-US" sz="1900"/>
              <a:t>: choropleth, cartogram</a:t>
            </a:r>
          </a:p>
          <a:p>
            <a:r>
              <a:rPr lang="en-US" sz="1900" b="1"/>
              <a:t>Multi-panel figures</a:t>
            </a:r>
          </a:p>
          <a:p>
            <a:r>
              <a:rPr lang="en-US" sz="1900">
                <a:hlinkClick r:id="rId2"/>
              </a:rPr>
              <a:t>Many more</a:t>
            </a:r>
            <a:endParaRPr lang="en-CA" sz="1900"/>
          </a:p>
          <a:p>
            <a:endParaRPr lang="en-CA" sz="1900"/>
          </a:p>
          <a:p>
            <a:pPr lvl="1"/>
            <a:endParaRPr lang="en-CA" sz="1900"/>
          </a:p>
        </p:txBody>
      </p:sp>
      <p:grpSp>
        <p:nvGrpSpPr>
          <p:cNvPr id="49" name="Group 48">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50" name="Isosceles Triangle 4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1DABE598-B5A4-4A65-8897-1E259E2F3374}"/>
              </a:ext>
            </a:extLst>
          </p:cNvPr>
          <p:cNvPicPr>
            <a:picLocks noChangeAspect="1"/>
          </p:cNvPicPr>
          <p:nvPr/>
        </p:nvPicPr>
        <p:blipFill>
          <a:blip r:embed="rId3"/>
          <a:stretch>
            <a:fillRect/>
          </a:stretch>
        </p:blipFill>
        <p:spPr>
          <a:xfrm>
            <a:off x="5295320" y="2197395"/>
            <a:ext cx="6253212" cy="3533063"/>
          </a:xfrm>
          <a:prstGeom prst="rect">
            <a:avLst/>
          </a:prstGeom>
        </p:spPr>
      </p:pic>
      <p:grpSp>
        <p:nvGrpSpPr>
          <p:cNvPr id="53" name="Group 52">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54" name="Rectangle 53">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Isosceles Triangle 54">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96874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879107-5AEC-41E5-B371-8944A4F770CD}"/>
              </a:ext>
            </a:extLst>
          </p:cNvPr>
          <p:cNvSpPr>
            <a:spLocks noGrp="1"/>
          </p:cNvSpPr>
          <p:nvPr>
            <p:ph type="title"/>
          </p:nvPr>
        </p:nvSpPr>
        <p:spPr>
          <a:xfrm>
            <a:off x="643467" y="321734"/>
            <a:ext cx="10905066" cy="1135737"/>
          </a:xfrm>
        </p:spPr>
        <p:txBody>
          <a:bodyPr>
            <a:normAutofit/>
          </a:bodyPr>
          <a:lstStyle/>
          <a:p>
            <a:r>
              <a:rPr lang="en-CA" sz="3600" dirty="0"/>
              <a:t>Types of Visualizations</a:t>
            </a:r>
          </a:p>
        </p:txBody>
      </p:sp>
      <p:sp>
        <p:nvSpPr>
          <p:cNvPr id="3" name="Content Placeholder 2">
            <a:extLst>
              <a:ext uri="{FF2B5EF4-FFF2-40B4-BE49-F238E27FC236}">
                <a16:creationId xmlns:a16="http://schemas.microsoft.com/office/drawing/2014/main" id="{B7A36ED7-B921-46DE-A1CA-40C26354BA6A}"/>
              </a:ext>
            </a:extLst>
          </p:cNvPr>
          <p:cNvSpPr>
            <a:spLocks noGrp="1"/>
          </p:cNvSpPr>
          <p:nvPr>
            <p:ph idx="1"/>
          </p:nvPr>
        </p:nvSpPr>
        <p:spPr>
          <a:xfrm>
            <a:off x="643469" y="1782981"/>
            <a:ext cx="4008384" cy="4393982"/>
          </a:xfrm>
        </p:spPr>
        <p:txBody>
          <a:bodyPr>
            <a:normAutofit/>
          </a:bodyPr>
          <a:lstStyle/>
          <a:p>
            <a:r>
              <a:rPr lang="en-US" sz="1900" b="1" dirty="0"/>
              <a:t>Visualizing amounts</a:t>
            </a:r>
            <a:r>
              <a:rPr lang="en-US" sz="1900" dirty="0"/>
              <a:t>: bar plots, grouped/stacked bars, dot plots, heatmaps</a:t>
            </a:r>
          </a:p>
          <a:p>
            <a:r>
              <a:rPr lang="en-US" sz="1900" b="1" dirty="0"/>
              <a:t>Visualizing distributions</a:t>
            </a:r>
            <a:r>
              <a:rPr lang="en-US" sz="1900" dirty="0"/>
              <a:t>: histograms, density plots, boxplots</a:t>
            </a:r>
          </a:p>
          <a:p>
            <a:r>
              <a:rPr lang="en-US" sz="1900" b="1" dirty="0"/>
              <a:t>Visualizing proportions</a:t>
            </a:r>
            <a:r>
              <a:rPr lang="en-US" sz="1900" dirty="0"/>
              <a:t>: bars, mosaic plots, tree maps</a:t>
            </a:r>
          </a:p>
          <a:p>
            <a:r>
              <a:rPr lang="en-US" sz="1900" b="1" dirty="0"/>
              <a:t>Visualizing x-y relationships</a:t>
            </a:r>
            <a:r>
              <a:rPr lang="en-US" sz="1900" dirty="0"/>
              <a:t>: scatterplot, bubble chart</a:t>
            </a:r>
          </a:p>
          <a:p>
            <a:r>
              <a:rPr lang="en-US" sz="1900" b="1" dirty="0"/>
              <a:t>Visualizing geospatial data</a:t>
            </a:r>
            <a:r>
              <a:rPr lang="en-US" sz="1900" dirty="0"/>
              <a:t>: choropleth, cartogram</a:t>
            </a:r>
          </a:p>
          <a:p>
            <a:r>
              <a:rPr lang="en-US" sz="1900" b="1" dirty="0"/>
              <a:t>Multi-panel figures</a:t>
            </a:r>
          </a:p>
          <a:p>
            <a:r>
              <a:rPr lang="en-US" sz="1900" dirty="0">
                <a:hlinkClick r:id="rId2"/>
              </a:rPr>
              <a:t>Many more</a:t>
            </a:r>
            <a:endParaRPr lang="en-CA" sz="1900" dirty="0"/>
          </a:p>
          <a:p>
            <a:endParaRPr lang="en-CA" sz="1900" dirty="0"/>
          </a:p>
          <a:p>
            <a:pPr lvl="1"/>
            <a:endParaRPr lang="en-CA" sz="1900" dirty="0"/>
          </a:p>
        </p:txBody>
      </p:sp>
      <p:grpSp>
        <p:nvGrpSpPr>
          <p:cNvPr id="49" name="Group 48">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50" name="Isosceles Triangle 4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F31CA3F1-91E4-4348-B267-DB17194F184B}"/>
              </a:ext>
            </a:extLst>
          </p:cNvPr>
          <p:cNvPicPr>
            <a:picLocks noChangeAspect="1"/>
          </p:cNvPicPr>
          <p:nvPr/>
        </p:nvPicPr>
        <p:blipFill>
          <a:blip r:embed="rId3"/>
          <a:stretch>
            <a:fillRect/>
          </a:stretch>
        </p:blipFill>
        <p:spPr>
          <a:xfrm>
            <a:off x="5295320" y="2197395"/>
            <a:ext cx="6253212" cy="3533063"/>
          </a:xfrm>
          <a:prstGeom prst="rect">
            <a:avLst/>
          </a:prstGeom>
        </p:spPr>
      </p:pic>
      <p:grpSp>
        <p:nvGrpSpPr>
          <p:cNvPr id="53" name="Group 52">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54" name="Rectangle 53">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Isosceles Triangle 54">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367004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879107-5AEC-41E5-B371-8944A4F770CD}"/>
              </a:ext>
            </a:extLst>
          </p:cNvPr>
          <p:cNvSpPr>
            <a:spLocks noGrp="1"/>
          </p:cNvSpPr>
          <p:nvPr>
            <p:ph type="title"/>
          </p:nvPr>
        </p:nvSpPr>
        <p:spPr>
          <a:xfrm>
            <a:off x="643467" y="321734"/>
            <a:ext cx="10905066" cy="1135737"/>
          </a:xfrm>
        </p:spPr>
        <p:txBody>
          <a:bodyPr>
            <a:normAutofit/>
          </a:bodyPr>
          <a:lstStyle/>
          <a:p>
            <a:r>
              <a:rPr lang="en-CA" sz="3600" dirty="0"/>
              <a:t>Types of Visualizations</a:t>
            </a:r>
          </a:p>
        </p:txBody>
      </p:sp>
      <p:sp>
        <p:nvSpPr>
          <p:cNvPr id="3" name="Content Placeholder 2">
            <a:extLst>
              <a:ext uri="{FF2B5EF4-FFF2-40B4-BE49-F238E27FC236}">
                <a16:creationId xmlns:a16="http://schemas.microsoft.com/office/drawing/2014/main" id="{B7A36ED7-B921-46DE-A1CA-40C26354BA6A}"/>
              </a:ext>
            </a:extLst>
          </p:cNvPr>
          <p:cNvSpPr>
            <a:spLocks noGrp="1"/>
          </p:cNvSpPr>
          <p:nvPr>
            <p:ph idx="1"/>
          </p:nvPr>
        </p:nvSpPr>
        <p:spPr>
          <a:xfrm>
            <a:off x="643469" y="1782981"/>
            <a:ext cx="4008384" cy="4393982"/>
          </a:xfrm>
        </p:spPr>
        <p:txBody>
          <a:bodyPr>
            <a:normAutofit/>
          </a:bodyPr>
          <a:lstStyle/>
          <a:p>
            <a:r>
              <a:rPr lang="en-US" sz="1900" b="1" dirty="0"/>
              <a:t>Visualizing amounts</a:t>
            </a:r>
            <a:r>
              <a:rPr lang="en-US" sz="1900" dirty="0"/>
              <a:t>: bar plots, grouped/stacked bars, dot plots, heatmaps</a:t>
            </a:r>
          </a:p>
          <a:p>
            <a:r>
              <a:rPr lang="en-US" sz="1900" b="1" dirty="0"/>
              <a:t>Visualizing distributions</a:t>
            </a:r>
            <a:r>
              <a:rPr lang="en-US" sz="1900" dirty="0"/>
              <a:t>: histograms, density plots, boxplots</a:t>
            </a:r>
          </a:p>
          <a:p>
            <a:r>
              <a:rPr lang="en-US" sz="1900" b="1" dirty="0"/>
              <a:t>Visualizing proportions</a:t>
            </a:r>
            <a:r>
              <a:rPr lang="en-US" sz="1900" dirty="0"/>
              <a:t>: pie chart, mosaic plots, tree maps</a:t>
            </a:r>
          </a:p>
          <a:p>
            <a:r>
              <a:rPr lang="en-US" sz="1900" b="1" dirty="0"/>
              <a:t>Visualizing x-y relationships</a:t>
            </a:r>
            <a:r>
              <a:rPr lang="en-US" sz="1900" dirty="0"/>
              <a:t>: scatterplot, bubble chart</a:t>
            </a:r>
          </a:p>
          <a:p>
            <a:r>
              <a:rPr lang="en-US" sz="1900" b="1" dirty="0"/>
              <a:t>Visualizing geospatial data</a:t>
            </a:r>
            <a:r>
              <a:rPr lang="en-US" sz="1900" dirty="0"/>
              <a:t>: choropleth, cartogram</a:t>
            </a:r>
          </a:p>
          <a:p>
            <a:r>
              <a:rPr lang="en-US" sz="1900" b="1" dirty="0"/>
              <a:t>Multi-panel figures</a:t>
            </a:r>
          </a:p>
          <a:p>
            <a:r>
              <a:rPr lang="en-US" sz="1900" dirty="0">
                <a:hlinkClick r:id="rId2"/>
              </a:rPr>
              <a:t>Many more</a:t>
            </a:r>
            <a:endParaRPr lang="en-CA" sz="1900" dirty="0"/>
          </a:p>
          <a:p>
            <a:endParaRPr lang="en-CA" sz="1900" dirty="0"/>
          </a:p>
          <a:p>
            <a:pPr lvl="1"/>
            <a:endParaRPr lang="en-CA" sz="1900" dirty="0"/>
          </a:p>
        </p:txBody>
      </p:sp>
      <p:grpSp>
        <p:nvGrpSpPr>
          <p:cNvPr id="62" name="Group 6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63" name="Isosceles Triangle 6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FC747E7D-EB25-41C7-8E76-B6F45E01C92F}"/>
              </a:ext>
            </a:extLst>
          </p:cNvPr>
          <p:cNvPicPr>
            <a:picLocks noChangeAspect="1"/>
          </p:cNvPicPr>
          <p:nvPr/>
        </p:nvPicPr>
        <p:blipFill>
          <a:blip r:embed="rId3"/>
          <a:stretch>
            <a:fillRect/>
          </a:stretch>
        </p:blipFill>
        <p:spPr>
          <a:xfrm>
            <a:off x="5295320" y="2181762"/>
            <a:ext cx="6253212" cy="3564330"/>
          </a:xfrm>
          <a:prstGeom prst="rect">
            <a:avLst/>
          </a:prstGeom>
        </p:spPr>
      </p:pic>
      <p:grpSp>
        <p:nvGrpSpPr>
          <p:cNvPr id="66" name="Group 6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67" name="Rectangle 6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Isosceles Triangle 6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20031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1408</TotalTime>
  <Words>1685</Words>
  <Application>Microsoft Office PowerPoint</Application>
  <PresentationFormat>Widescreen</PresentationFormat>
  <Paragraphs>255</Paragraphs>
  <Slides>33</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Calibri Light</vt:lpstr>
      <vt:lpstr>Office Theme</vt:lpstr>
      <vt:lpstr>W03D1 – Data Visualization</vt:lpstr>
      <vt:lpstr>Introduction</vt:lpstr>
      <vt:lpstr>Outline</vt:lpstr>
      <vt:lpstr>Motivation: Why Visualize Data?</vt:lpstr>
      <vt:lpstr>Motivation: What Can Go Wrong?</vt:lpstr>
      <vt:lpstr>Motivation: What Can Go Wrong?</vt:lpstr>
      <vt:lpstr>Types of Visualizations</vt:lpstr>
      <vt:lpstr>Types of Visualizations</vt:lpstr>
      <vt:lpstr>Types of Visualizations</vt:lpstr>
      <vt:lpstr>Types of Visualizations</vt:lpstr>
      <vt:lpstr>Types of Visualizations</vt:lpstr>
      <vt:lpstr>Types of Visualizations</vt:lpstr>
      <vt:lpstr>Types of Visualizations: Activity—Jigsaw (10 min)</vt:lpstr>
      <vt:lpstr>Types of Visualizations: Activity—Example</vt:lpstr>
      <vt:lpstr>Types of Visualizations: Activity—Example</vt:lpstr>
      <vt:lpstr>Design Principles</vt:lpstr>
      <vt:lpstr>The Principle of Proportional Ink</vt:lpstr>
      <vt:lpstr>The Principle of Proportional Ink</vt:lpstr>
      <vt:lpstr>Using Colour</vt:lpstr>
      <vt:lpstr>Using Colour</vt:lpstr>
      <vt:lpstr>Using Colour</vt:lpstr>
      <vt:lpstr>Using Colour</vt:lpstr>
      <vt:lpstr>Using Colour</vt:lpstr>
      <vt:lpstr>Using Encodings</vt:lpstr>
      <vt:lpstr>Using Encodings</vt:lpstr>
      <vt:lpstr>Using Encodings</vt:lpstr>
      <vt:lpstr>Label Clearly</vt:lpstr>
      <vt:lpstr>Label Clearly</vt:lpstr>
      <vt:lpstr>Label Clearly</vt:lpstr>
      <vt:lpstr>Label Clearly</vt:lpstr>
      <vt:lpstr>Label Clearly</vt:lpstr>
      <vt:lpstr>Label Clearly</vt:lpstr>
      <vt:lpstr>Additional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W04D1 – Dimensionality Reduction</dc:title>
  <dc:creator>Eng, Jeremy</dc:creator>
  <cp:lastModifiedBy>Eng, Jeremy</cp:lastModifiedBy>
  <cp:revision>41</cp:revision>
  <dcterms:created xsi:type="dcterms:W3CDTF">2022-03-22T03:04:09Z</dcterms:created>
  <dcterms:modified xsi:type="dcterms:W3CDTF">2022-04-18T16:09:35Z</dcterms:modified>
</cp:coreProperties>
</file>